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5"/>
  </p:notesMasterIdLst>
  <p:sldIdLst>
    <p:sldId id="264" r:id="rId2"/>
    <p:sldId id="300" r:id="rId3"/>
    <p:sldId id="299" r:id="rId4"/>
  </p:sldIdLst>
  <p:sldSz cx="9906000" cy="6858000" type="A4"/>
  <p:notesSz cx="6858000" cy="9144000"/>
  <p:embeddedFontLst>
    <p:embeddedFont>
      <p:font typeface="BIZ UDPゴシック" panose="020B0400000000000000" pitchFamily="50" charset="-128"/>
      <p:regular r:id="rId6"/>
      <p:bold r:id="rId7"/>
    </p:embeddedFont>
    <p:embeddedFont>
      <p:font typeface="Yu Gothic UI" panose="020B0500000000000000" pitchFamily="50" charset="-128"/>
      <p:regular r:id="rId8"/>
      <p:bold r:id="rId9"/>
    </p:embeddedFont>
    <p:embeddedFont>
      <p:font typeface="メイリオ" panose="020B0604030504040204" pitchFamily="50" charset="-128"/>
      <p:regular r:id="rId10"/>
      <p:bold r:id="rId11"/>
      <p:italic r:id="rId12"/>
      <p:boldItalic r:id="rId13"/>
    </p:embeddedFont>
    <p:embeddedFont>
      <p:font typeface="Segoe UI" panose="020B0502040204020203" pitchFamily="34" charset="0"/>
      <p:regular r:id="rId14"/>
      <p:bold r:id="rId15"/>
      <p:italic r:id="rId16"/>
      <p:boldItalic r:id="rId1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31" roundtripDataSignature="AMtx7migXxHXe4Dc2wap5cQnagKGqXXUV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7F48B"/>
    <a:srgbClr val="E6E6E6"/>
    <a:srgbClr val="FFF2CC"/>
    <a:srgbClr val="B9B9B9"/>
    <a:srgbClr val="F82055"/>
    <a:srgbClr val="FCD1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4564E8-4C2E-434A-98F8-72BAE78DFC51}">
  <a:tblStyle styleId="{884564E8-4C2E-434A-98F8-72BAE78DFC51}" styleName="Table_0">
    <a:wholeTbl>
      <a:tcTxStyle b="off" i="off">
        <a:font>
          <a:latin typeface="游ゴシック"/>
          <a:ea typeface="游ゴシック"/>
          <a:cs typeface="游ゴシック"/>
        </a:font>
        <a:schemeClr val="dk1"/>
      </a:tcTxStyle>
      <a:tcStyle>
        <a:tcBdr>
          <a:left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66" d="100"/>
          <a:sy n="66" d="100"/>
        </p:scale>
        <p:origin x="1699" y="2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font" Target="fonts/font8.fntdata"/><Relationship Id="rId3" Type="http://schemas.openxmlformats.org/officeDocument/2006/relationships/slide" Target="slides/slide2.xml"/><Relationship Id="rId34" Type="http://schemas.openxmlformats.org/officeDocument/2006/relationships/theme" Target="theme/theme1.xml"/><Relationship Id="rId7" Type="http://schemas.openxmlformats.org/officeDocument/2006/relationships/font" Target="fonts/font2.fntdata"/><Relationship Id="rId12" Type="http://schemas.openxmlformats.org/officeDocument/2006/relationships/font" Target="fonts/font7.fntdata"/><Relationship Id="rId17" Type="http://schemas.openxmlformats.org/officeDocument/2006/relationships/font" Target="fonts/font12.fntdata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32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15" Type="http://schemas.openxmlformats.org/officeDocument/2006/relationships/font" Target="fonts/font10.fntdata"/><Relationship Id="rId10" Type="http://schemas.openxmlformats.org/officeDocument/2006/relationships/font" Target="fonts/font5.fntdata"/><Relationship Id="rId31" Type="http://customschemas.google.com/relationships/presentationmetadata" Target="metadata"/><Relationship Id="rId4" Type="http://schemas.openxmlformats.org/officeDocument/2006/relationships/slide" Target="slides/slide3.xml"/><Relationship Id="rId9" Type="http://schemas.openxmlformats.org/officeDocument/2006/relationships/font" Target="fonts/font4.fntdata"/><Relationship Id="rId14" Type="http://schemas.openxmlformats.org/officeDocument/2006/relationships/font" Target="fonts/font9.fntdata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200150" y="1143000"/>
            <a:ext cx="44577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15:notes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ja-JP" sz="1200" dirty="0">
                <a:solidFill>
                  <a:schemeClr val="dk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Noto Sans JP"/>
                <a:sym typeface="Noto Sans JP"/>
              </a:rPr>
              <a:t>100万預けて1年後にいくら増える？？</a:t>
            </a:r>
            <a:endParaRPr sz="1200" dirty="0">
              <a:solidFill>
                <a:schemeClr val="dk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Noto Sans JP"/>
              <a:sym typeface="Noto Sans JP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200" dirty="0">
              <a:solidFill>
                <a:schemeClr val="dk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Noto Sans JP"/>
              <a:sym typeface="Noto Sans JP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ja-JP" sz="1200" dirty="0">
                <a:solidFill>
                  <a:schemeClr val="dk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Noto Sans JP"/>
                <a:sym typeface="Noto Sans JP"/>
              </a:rPr>
              <a:t>現在大手銀行0.1％（2024.8現在）　→1000円（税抜前）※開催の際にご確認下さい</a:t>
            </a:r>
            <a:endParaRPr sz="1200" dirty="0">
              <a:solidFill>
                <a:schemeClr val="dk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Noto Sans JP"/>
              <a:sym typeface="Noto Sans JP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200" dirty="0">
              <a:solidFill>
                <a:schemeClr val="dk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Noto Sans JP"/>
              <a:sym typeface="Noto Sans JP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ja-JP" dirty="0"/>
              <a:t>将来の人生設計にあたり、この低金利下での投資の必要性を考える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77" name="Google Shape;177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79488" y="1241425"/>
            <a:ext cx="4838700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セクション見出し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6"/>
          <p:cNvSpPr txBox="1"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6"/>
          <p:cNvSpPr txBox="1"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16"/>
          <p:cNvSpPr txBox="1">
            <a:spLocks noGrp="1"/>
          </p:cNvSpPr>
          <p:nvPr>
            <p:ph type="dt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6"/>
          <p:cNvSpPr txBox="1">
            <a:spLocks noGrp="1"/>
          </p:cNvSpPr>
          <p:nvPr>
            <p:ph type="ft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6"/>
          <p:cNvSpPr txBox="1">
            <a:spLocks noGrp="1"/>
          </p:cNvSpPr>
          <p:nvPr>
            <p:ph type="sldNum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chemeClr val="tx1"/>
                </a:solidFill>
                <a:latin typeface="MS PGothic"/>
                <a:cs typeface="MS PGoth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Segoe UI"/>
                <a:cs typeface="Segoe UI"/>
              </a:defRPr>
            </a:lvl1pPr>
          </a:lstStyle>
          <a:p>
            <a:pPr marL="8221980">
              <a:spcBef>
                <a:spcPts val="195"/>
              </a:spcBef>
            </a:pPr>
            <a:fld id="{81D60167-4931-47E6-BA6A-407CBD079E47}" type="slidenum">
              <a:rPr lang="en-US" altLang="ja-JP" spc="-50" smtClean="0"/>
              <a:pPr marL="8221980">
                <a:spcBef>
                  <a:spcPts val="195"/>
                </a:spcBef>
              </a:pPr>
              <a:t>‹#›</a:t>
            </a:fld>
            <a:endParaRPr lang="en-US" altLang="ja-JP" spc="-50" dirty="0"/>
          </a:p>
        </p:txBody>
      </p:sp>
    </p:spTree>
    <p:extLst>
      <p:ext uri="{BB962C8B-B14F-4D97-AF65-F5344CB8AC3E}">
        <p14:creationId xmlns:p14="http://schemas.microsoft.com/office/powerpoint/2010/main" val="10965251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つのコンテンツ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7"/>
          <p:cNvSpPr txBox="1"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7"/>
          <p:cNvSpPr txBox="1">
            <a:spLocks noGrp="1"/>
          </p:cNvSpPr>
          <p:nvPr>
            <p:ph type="body" idx="1"/>
          </p:nvPr>
        </p:nvSpPr>
        <p:spPr>
          <a:xfrm>
            <a:off x="681038" y="1825625"/>
            <a:ext cx="421005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17"/>
          <p:cNvSpPr txBox="1">
            <a:spLocks noGrp="1"/>
          </p:cNvSpPr>
          <p:nvPr>
            <p:ph type="body" idx="2"/>
          </p:nvPr>
        </p:nvSpPr>
        <p:spPr>
          <a:xfrm>
            <a:off x="5014913" y="1825625"/>
            <a:ext cx="421005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17"/>
          <p:cNvSpPr txBox="1">
            <a:spLocks noGrp="1"/>
          </p:cNvSpPr>
          <p:nvPr>
            <p:ph type="dt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7"/>
          <p:cNvSpPr txBox="1">
            <a:spLocks noGrp="1"/>
          </p:cNvSpPr>
          <p:nvPr>
            <p:ph type="ft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7"/>
          <p:cNvSpPr txBox="1">
            <a:spLocks noGrp="1"/>
          </p:cNvSpPr>
          <p:nvPr>
            <p:ph type="sldNum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比較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8"/>
          <p:cNvSpPr txBox="1"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8"/>
          <p:cNvSpPr txBox="1"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18"/>
          <p:cNvSpPr txBox="1">
            <a:spLocks noGrp="1"/>
          </p:cNvSpPr>
          <p:nvPr>
            <p:ph type="body" idx="2"/>
          </p:nvPr>
        </p:nvSpPr>
        <p:spPr>
          <a:xfrm>
            <a:off x="682329" y="2505075"/>
            <a:ext cx="4190702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18"/>
          <p:cNvSpPr txBox="1">
            <a:spLocks noGrp="1"/>
          </p:cNvSpPr>
          <p:nvPr>
            <p:ph type="body" idx="3"/>
          </p:nvPr>
        </p:nvSpPr>
        <p:spPr>
          <a:xfrm>
            <a:off x="5014913" y="1681163"/>
            <a:ext cx="4211340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18"/>
          <p:cNvSpPr txBox="1">
            <a:spLocks noGrp="1"/>
          </p:cNvSpPr>
          <p:nvPr>
            <p:ph type="body" idx="4"/>
          </p:nvPr>
        </p:nvSpPr>
        <p:spPr>
          <a:xfrm>
            <a:off x="5014913" y="2505075"/>
            <a:ext cx="4211340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18"/>
          <p:cNvSpPr txBox="1">
            <a:spLocks noGrp="1"/>
          </p:cNvSpPr>
          <p:nvPr>
            <p:ph type="dt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8"/>
          <p:cNvSpPr txBox="1">
            <a:spLocks noGrp="1"/>
          </p:cNvSpPr>
          <p:nvPr>
            <p:ph type="ft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8"/>
          <p:cNvSpPr txBox="1">
            <a:spLocks noGrp="1"/>
          </p:cNvSpPr>
          <p:nvPr>
            <p:ph type="sldNum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のみ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9"/>
          <p:cNvSpPr txBox="1"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9"/>
          <p:cNvSpPr txBox="1">
            <a:spLocks noGrp="1"/>
          </p:cNvSpPr>
          <p:nvPr>
            <p:ph type="dt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9"/>
          <p:cNvSpPr txBox="1">
            <a:spLocks noGrp="1"/>
          </p:cNvSpPr>
          <p:nvPr>
            <p:ph type="ft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9"/>
          <p:cNvSpPr txBox="1">
            <a:spLocks noGrp="1"/>
          </p:cNvSpPr>
          <p:nvPr>
            <p:ph type="sldNum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付きのコンテンツ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1"/>
          <p:cNvSpPr txBox="1"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1"/>
          <p:cNvSpPr txBox="1">
            <a:spLocks noGrp="1"/>
          </p:cNvSpPr>
          <p:nvPr>
            <p:ph type="body" idx="1"/>
          </p:nvPr>
        </p:nvSpPr>
        <p:spPr>
          <a:xfrm>
            <a:off x="4211340" y="987427"/>
            <a:ext cx="5014913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21"/>
          <p:cNvSpPr txBox="1">
            <a:spLocks noGrp="1"/>
          </p:cNvSpPr>
          <p:nvPr>
            <p:ph type="body" idx="2"/>
          </p:nvPr>
        </p:nvSpPr>
        <p:spPr>
          <a:xfrm>
            <a:off x="682328" y="2057400"/>
            <a:ext cx="3194943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2" name="Google Shape;62;p21"/>
          <p:cNvSpPr txBox="1">
            <a:spLocks noGrp="1"/>
          </p:cNvSpPr>
          <p:nvPr>
            <p:ph type="dt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1"/>
          <p:cNvSpPr txBox="1">
            <a:spLocks noGrp="1"/>
          </p:cNvSpPr>
          <p:nvPr>
            <p:ph type="ft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21"/>
          <p:cNvSpPr txBox="1">
            <a:spLocks noGrp="1"/>
          </p:cNvSpPr>
          <p:nvPr>
            <p:ph type="sldNum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付きの図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2"/>
          <p:cNvSpPr txBox="1"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2"/>
          <p:cNvSpPr>
            <a:spLocks noGrp="1"/>
          </p:cNvSpPr>
          <p:nvPr>
            <p:ph type="pic" idx="2"/>
          </p:nvPr>
        </p:nvSpPr>
        <p:spPr>
          <a:xfrm>
            <a:off x="4211340" y="987427"/>
            <a:ext cx="5014913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22"/>
          <p:cNvSpPr txBox="1">
            <a:spLocks noGrp="1"/>
          </p:cNvSpPr>
          <p:nvPr>
            <p:ph type="body" idx="1"/>
          </p:nvPr>
        </p:nvSpPr>
        <p:spPr>
          <a:xfrm>
            <a:off x="682328" y="2057400"/>
            <a:ext cx="3194943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22"/>
          <p:cNvSpPr txBox="1">
            <a:spLocks noGrp="1"/>
          </p:cNvSpPr>
          <p:nvPr>
            <p:ph type="dt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2"/>
          <p:cNvSpPr txBox="1">
            <a:spLocks noGrp="1"/>
          </p:cNvSpPr>
          <p:nvPr>
            <p:ph type="ft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22"/>
          <p:cNvSpPr txBox="1">
            <a:spLocks noGrp="1"/>
          </p:cNvSpPr>
          <p:nvPr>
            <p:ph type="sldNum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と縦書きテキスト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3"/>
          <p:cNvSpPr txBox="1"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23"/>
          <p:cNvSpPr txBox="1">
            <a:spLocks noGrp="1"/>
          </p:cNvSpPr>
          <p:nvPr>
            <p:ph type="body" idx="1"/>
          </p:nvPr>
        </p:nvSpPr>
        <p:spPr>
          <a:xfrm rot="5400000">
            <a:off x="2777332" y="-270668"/>
            <a:ext cx="4351338" cy="8543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23"/>
          <p:cNvSpPr txBox="1">
            <a:spLocks noGrp="1"/>
          </p:cNvSpPr>
          <p:nvPr>
            <p:ph type="dt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3"/>
          <p:cNvSpPr txBox="1">
            <a:spLocks noGrp="1"/>
          </p:cNvSpPr>
          <p:nvPr>
            <p:ph type="ft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23"/>
          <p:cNvSpPr txBox="1">
            <a:spLocks noGrp="1"/>
          </p:cNvSpPr>
          <p:nvPr>
            <p:ph type="sldNum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縦書きタイトルと&#10;縦書きテキスト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4"/>
          <p:cNvSpPr txBox="1">
            <a:spLocks noGrp="1"/>
          </p:cNvSpPr>
          <p:nvPr>
            <p:ph type="title"/>
          </p:nvPr>
        </p:nvSpPr>
        <p:spPr>
          <a:xfrm rot="5400000">
            <a:off x="5251054" y="2203054"/>
            <a:ext cx="5811838" cy="21359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24"/>
          <p:cNvSpPr txBox="1">
            <a:spLocks noGrp="1"/>
          </p:cNvSpPr>
          <p:nvPr>
            <p:ph type="body" idx="1"/>
          </p:nvPr>
        </p:nvSpPr>
        <p:spPr>
          <a:xfrm rot="5400000">
            <a:off x="917179" y="128984"/>
            <a:ext cx="5811838" cy="62841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24"/>
          <p:cNvSpPr txBox="1">
            <a:spLocks noGrp="1"/>
          </p:cNvSpPr>
          <p:nvPr>
            <p:ph type="dt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4"/>
          <p:cNvSpPr txBox="1">
            <a:spLocks noGrp="1"/>
          </p:cNvSpPr>
          <p:nvPr>
            <p:ph type="ft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4"/>
          <p:cNvSpPr txBox="1">
            <a:spLocks noGrp="1"/>
          </p:cNvSpPr>
          <p:nvPr>
            <p:ph type="sldNum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284AF8F-BE15-8B86-9D61-1CB2A8BB39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4875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FB5B4D9-E351-40DA-F270-D834B62021A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1950"/>
            </a:lvl1pPr>
            <a:lvl2pPr marL="371475" indent="0" algn="ctr">
              <a:buNone/>
              <a:defRPr sz="1625"/>
            </a:lvl2pPr>
            <a:lvl3pPr marL="742950" indent="0" algn="ctr">
              <a:buNone/>
              <a:defRPr sz="1463"/>
            </a:lvl3pPr>
            <a:lvl4pPr marL="1114425" indent="0" algn="ctr">
              <a:buNone/>
              <a:defRPr sz="1300"/>
            </a:lvl4pPr>
            <a:lvl5pPr marL="1485900" indent="0" algn="ctr">
              <a:buNone/>
              <a:defRPr sz="1300"/>
            </a:lvl5pPr>
            <a:lvl6pPr marL="1857375" indent="0" algn="ctr">
              <a:buNone/>
              <a:defRPr sz="1300"/>
            </a:lvl6pPr>
            <a:lvl7pPr marL="2228850" indent="0" algn="ctr">
              <a:buNone/>
              <a:defRPr sz="1300"/>
            </a:lvl7pPr>
            <a:lvl8pPr marL="2600325" indent="0" algn="ctr">
              <a:buNone/>
              <a:defRPr sz="1300"/>
            </a:lvl8pPr>
            <a:lvl9pPr marL="2971800" indent="0" algn="ctr">
              <a:buNone/>
              <a:defRPr sz="13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E292D0B-CACF-1CB8-D9E9-F82F18EC0F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4D0F9-144C-44F9-8B4E-E5FBC81124EE}" type="datetimeFigureOut">
              <a:rPr kumimoji="1" lang="ja-JP" altLang="en-US" smtClean="0"/>
              <a:t>2025/2/1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246B8A6-EF26-2934-6884-89769E98F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96027C5-8AE3-4BDC-6ACD-D73463EF1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F7928-DB99-4A46-97C5-1F82765ADE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44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3"/>
          <p:cNvSpPr txBox="1"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3"/>
          <p:cNvSpPr txBox="1"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3"/>
          <p:cNvSpPr txBox="1">
            <a:spLocks noGrp="1"/>
          </p:cNvSpPr>
          <p:nvPr>
            <p:ph type="dt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3"/>
          <p:cNvSpPr txBox="1">
            <a:spLocks noGrp="1"/>
          </p:cNvSpPr>
          <p:nvPr>
            <p:ph type="ft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3"/>
          <p:cNvSpPr txBox="1">
            <a:spLocks noGrp="1"/>
          </p:cNvSpPr>
          <p:nvPr>
            <p:ph type="sldNum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image" Target="../media/image1.png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.emf"/><Relationship Id="rId11" Type="http://schemas.openxmlformats.org/officeDocument/2006/relationships/image" Target="../media/image9.emf"/><Relationship Id="rId5" Type="http://schemas.openxmlformats.org/officeDocument/2006/relationships/image" Target="../media/image3.png"/><Relationship Id="rId10" Type="http://schemas.openxmlformats.org/officeDocument/2006/relationships/image" Target="../media/image8.emf"/><Relationship Id="rId4" Type="http://schemas.openxmlformats.org/officeDocument/2006/relationships/image" Target="../media/image2.png"/><Relationship Id="rId9" Type="http://schemas.openxmlformats.org/officeDocument/2006/relationships/image" Target="../media/image7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A253B5B6-5CD7-FEBB-51AB-D73EBFBF39CF}"/>
              </a:ext>
            </a:extLst>
          </p:cNvPr>
          <p:cNvGrpSpPr/>
          <p:nvPr/>
        </p:nvGrpSpPr>
        <p:grpSpPr>
          <a:xfrm>
            <a:off x="2240167" y="32050"/>
            <a:ext cx="5615529" cy="3544725"/>
            <a:chOff x="4860005" y="1582306"/>
            <a:chExt cx="5655894" cy="3358286"/>
          </a:xfrm>
        </p:grpSpPr>
        <p:pic>
          <p:nvPicPr>
            <p:cNvPr id="188" name="Google Shape;188;p15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4860005" y="1582306"/>
              <a:ext cx="5655894" cy="3358286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95184B06-4F3D-D110-F94F-2516AC81BB71}"/>
                </a:ext>
              </a:extLst>
            </p:cNvPr>
            <p:cNvGrpSpPr/>
            <p:nvPr/>
          </p:nvGrpSpPr>
          <p:grpSpPr>
            <a:xfrm>
              <a:off x="7580091" y="2274919"/>
              <a:ext cx="2717320" cy="535294"/>
              <a:chOff x="7580091" y="2274919"/>
              <a:chExt cx="2717320" cy="535294"/>
            </a:xfrm>
          </p:grpSpPr>
          <p:sp>
            <p:nvSpPr>
              <p:cNvPr id="189" name="Google Shape;189;p15"/>
              <p:cNvSpPr/>
              <p:nvPr/>
            </p:nvSpPr>
            <p:spPr>
              <a:xfrm>
                <a:off x="9514588" y="2453350"/>
                <a:ext cx="782823" cy="356863"/>
              </a:xfrm>
              <a:prstGeom prst="wedgeRectCallout">
                <a:avLst>
                  <a:gd name="adj1" fmla="val 30590"/>
                  <a:gd name="adj2" fmla="val 181066"/>
                </a:avLst>
              </a:prstGeom>
              <a:solidFill>
                <a:schemeClr val="lt1"/>
              </a:solidFill>
              <a:ln w="25400" cap="flat" cmpd="sng">
                <a:solidFill>
                  <a:schemeClr val="accent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55712" tIns="27848" rIns="55712" bIns="27848" anchor="ctr" anchorCtr="0">
                <a:noAutofit/>
              </a:bodyPr>
              <a:lstStyle/>
              <a:p>
                <a:pPr algn="ctr"/>
                <a:r>
                  <a:rPr lang="en-US" altLang="ja-JP" sz="853" dirty="0">
                    <a:solidFill>
                      <a:schemeClr val="dk1"/>
                    </a:solidFill>
                    <a:latin typeface="BIZ UDPゴシック" panose="020B0400000000000000" pitchFamily="50" charset="-128"/>
                    <a:ea typeface="BIZ UDPゴシック" panose="020B0400000000000000" pitchFamily="50" charset="-128"/>
                    <a:sym typeface="Arial"/>
                  </a:rPr>
                  <a:t>20</a:t>
                </a:r>
                <a:r>
                  <a:rPr lang="ja-JP" altLang="en-US" sz="853" dirty="0">
                    <a:solidFill>
                      <a:schemeClr val="dk1"/>
                    </a:solidFill>
                    <a:latin typeface="BIZ UDPゴシック" panose="020B0400000000000000" pitchFamily="50" charset="-128"/>
                    <a:ea typeface="BIZ UDPゴシック" panose="020B0400000000000000" pitchFamily="50" charset="-128"/>
                    <a:sym typeface="Arial"/>
                  </a:rPr>
                  <a:t>年後</a:t>
                </a:r>
                <a:endParaRPr sz="853" dirty="0">
                  <a:solidFill>
                    <a:schemeClr val="dk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  <a:sym typeface="Arial"/>
                </a:endParaRPr>
              </a:p>
              <a:p>
                <a:pPr algn="ctr"/>
                <a:r>
                  <a:rPr lang="ja-JP" altLang="en-US" sz="853" dirty="0">
                    <a:solidFill>
                      <a:schemeClr val="dk1"/>
                    </a:solidFill>
                    <a:latin typeface="BIZ UDPゴシック" panose="020B0400000000000000" pitchFamily="50" charset="-128"/>
                    <a:ea typeface="BIZ UDPゴシック" panose="020B0400000000000000" pitchFamily="50" charset="-128"/>
                    <a:sym typeface="Arial"/>
                  </a:rPr>
                  <a:t>約</a:t>
                </a:r>
                <a:r>
                  <a:rPr lang="en-US" altLang="ja-JP" sz="853" dirty="0">
                    <a:solidFill>
                      <a:schemeClr val="dk1"/>
                    </a:solidFill>
                    <a:latin typeface="BIZ UDPゴシック" panose="020B0400000000000000" pitchFamily="50" charset="-128"/>
                    <a:ea typeface="BIZ UDPゴシック" panose="020B0400000000000000" pitchFamily="50" charset="-128"/>
                    <a:sym typeface="Arial"/>
                  </a:rPr>
                  <a:t>553</a:t>
                </a:r>
                <a:r>
                  <a:rPr lang="ja-JP" altLang="en-US" sz="853" dirty="0">
                    <a:solidFill>
                      <a:schemeClr val="dk1"/>
                    </a:solidFill>
                    <a:latin typeface="BIZ UDPゴシック" panose="020B0400000000000000" pitchFamily="50" charset="-128"/>
                    <a:ea typeface="BIZ UDPゴシック" panose="020B0400000000000000" pitchFamily="50" charset="-128"/>
                    <a:sym typeface="Arial"/>
                  </a:rPr>
                  <a:t>万に</a:t>
                </a:r>
                <a:endParaRPr sz="1097" dirty="0">
                  <a:latin typeface="BIZ UDPゴシック" panose="020B0400000000000000" pitchFamily="50" charset="-128"/>
                  <a:ea typeface="BIZ UDPゴシック" panose="020B0400000000000000" pitchFamily="50" charset="-128"/>
                </a:endParaRPr>
              </a:p>
            </p:txBody>
          </p:sp>
          <p:sp>
            <p:nvSpPr>
              <p:cNvPr id="190" name="Google Shape;190;p15"/>
              <p:cNvSpPr/>
              <p:nvPr/>
            </p:nvSpPr>
            <p:spPr>
              <a:xfrm>
                <a:off x="7580091" y="2274919"/>
                <a:ext cx="724376" cy="356863"/>
              </a:xfrm>
              <a:prstGeom prst="wedgeRectCallout">
                <a:avLst>
                  <a:gd name="adj1" fmla="val -7441"/>
                  <a:gd name="adj2" fmla="val 103600"/>
                </a:avLst>
              </a:prstGeom>
              <a:solidFill>
                <a:schemeClr val="lt1"/>
              </a:solidFill>
              <a:ln w="25400" cap="flat" cmpd="sng">
                <a:solidFill>
                  <a:schemeClr val="accent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55712" tIns="27848" rIns="55712" bIns="27848" anchor="ctr" anchorCtr="0">
                <a:noAutofit/>
              </a:bodyPr>
              <a:lstStyle/>
              <a:p>
                <a:pPr algn="ctr"/>
                <a:r>
                  <a:rPr lang="en-US" altLang="ja-JP" sz="853" dirty="0">
                    <a:solidFill>
                      <a:schemeClr val="dk1"/>
                    </a:solidFill>
                    <a:latin typeface="BIZ UDPゴシック" panose="020B0400000000000000" pitchFamily="50" charset="-128"/>
                    <a:ea typeface="BIZ UDPゴシック" panose="020B0400000000000000" pitchFamily="50" charset="-128"/>
                    <a:sym typeface="Arial"/>
                  </a:rPr>
                  <a:t>10</a:t>
                </a:r>
                <a:r>
                  <a:rPr lang="ja-JP" altLang="en-US" sz="853" dirty="0">
                    <a:solidFill>
                      <a:schemeClr val="dk1"/>
                    </a:solidFill>
                    <a:latin typeface="BIZ UDPゴシック" panose="020B0400000000000000" pitchFamily="50" charset="-128"/>
                    <a:ea typeface="BIZ UDPゴシック" panose="020B0400000000000000" pitchFamily="50" charset="-128"/>
                    <a:sym typeface="Arial"/>
                  </a:rPr>
                  <a:t>年後</a:t>
                </a:r>
                <a:endParaRPr sz="853" dirty="0">
                  <a:solidFill>
                    <a:schemeClr val="dk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  <a:sym typeface="Arial"/>
                </a:endParaRPr>
              </a:p>
              <a:p>
                <a:pPr algn="ctr"/>
                <a:r>
                  <a:rPr lang="ja-JP" altLang="en-US" sz="853" dirty="0">
                    <a:solidFill>
                      <a:schemeClr val="dk1"/>
                    </a:solidFill>
                    <a:latin typeface="BIZ UDPゴシック" panose="020B0400000000000000" pitchFamily="50" charset="-128"/>
                    <a:ea typeface="BIZ UDPゴシック" panose="020B0400000000000000" pitchFamily="50" charset="-128"/>
                    <a:sym typeface="Arial"/>
                  </a:rPr>
                  <a:t>約</a:t>
                </a:r>
                <a:r>
                  <a:rPr lang="en-US" altLang="ja-JP" sz="853" dirty="0">
                    <a:solidFill>
                      <a:schemeClr val="dk1"/>
                    </a:solidFill>
                    <a:latin typeface="BIZ UDPゴシック" panose="020B0400000000000000" pitchFamily="50" charset="-128"/>
                    <a:ea typeface="BIZ UDPゴシック" panose="020B0400000000000000" pitchFamily="50" charset="-128"/>
                    <a:sym typeface="Arial"/>
                  </a:rPr>
                  <a:t>744</a:t>
                </a:r>
                <a:r>
                  <a:rPr lang="ja-JP" altLang="en-US" sz="853" dirty="0">
                    <a:solidFill>
                      <a:schemeClr val="dk1"/>
                    </a:solidFill>
                    <a:latin typeface="BIZ UDPゴシック" panose="020B0400000000000000" pitchFamily="50" charset="-128"/>
                    <a:ea typeface="BIZ UDPゴシック" panose="020B0400000000000000" pitchFamily="50" charset="-128"/>
                    <a:sym typeface="Arial"/>
                  </a:rPr>
                  <a:t>万に</a:t>
                </a:r>
                <a:endParaRPr sz="1097" dirty="0">
                  <a:latin typeface="BIZ UDPゴシック" panose="020B0400000000000000" pitchFamily="50" charset="-128"/>
                  <a:ea typeface="BIZ UDPゴシック" panose="020B0400000000000000" pitchFamily="50" charset="-128"/>
                </a:endParaRPr>
              </a:p>
            </p:txBody>
          </p:sp>
        </p:grpSp>
      </p:grp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78337CD-E6AF-F13C-B1AE-71D8687769EA}"/>
              </a:ext>
            </a:extLst>
          </p:cNvPr>
          <p:cNvSpPr txBox="1"/>
          <p:nvPr/>
        </p:nvSpPr>
        <p:spPr>
          <a:xfrm>
            <a:off x="2883353" y="4217187"/>
            <a:ext cx="4814451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9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https://www.nikkei.com/article/DGXZQOUD16A9I0W4A710C2000000/</a:t>
            </a:r>
            <a:endParaRPr lang="ja-JP" altLang="en-US" sz="9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C4CDA2C3-AA59-6DF7-CD3D-CF24C3299598}"/>
              </a:ext>
            </a:extLst>
          </p:cNvPr>
          <p:cNvSpPr txBox="1"/>
          <p:nvPr/>
        </p:nvSpPr>
        <p:spPr>
          <a:xfrm>
            <a:off x="583271" y="4191885"/>
            <a:ext cx="2266967" cy="24622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ja-JP" altLang="en-US" sz="1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日本経済新聞</a:t>
            </a:r>
            <a:r>
              <a:rPr lang="en-US" altLang="ja-JP" sz="1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2024</a:t>
            </a:r>
            <a:r>
              <a:rPr lang="ja-JP" altLang="en-US" sz="1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年</a:t>
            </a:r>
            <a:r>
              <a:rPr lang="en-US" altLang="ja-JP" sz="1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8</a:t>
            </a:r>
            <a:r>
              <a:rPr lang="ja-JP" altLang="en-US" sz="1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月</a:t>
            </a:r>
            <a:r>
              <a:rPr lang="en-US" altLang="ja-JP" sz="1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2</a:t>
            </a:r>
            <a:r>
              <a:rPr lang="ja-JP" altLang="en-US" sz="1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日　記事</a:t>
            </a:r>
            <a:endParaRPr kumimoji="1" lang="ja-JP" altLang="en-US" sz="1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pic>
        <p:nvPicPr>
          <p:cNvPr id="2" name="Google Shape;154;g31f5d0c0edc_0_52">
            <a:extLst>
              <a:ext uri="{FF2B5EF4-FFF2-40B4-BE49-F238E27FC236}">
                <a16:creationId xmlns:a16="http://schemas.microsoft.com/office/drawing/2014/main" id="{16FE1344-7558-2446-54A8-1754D07A2416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10800000" flipH="1">
            <a:off x="-1212380" y="178238"/>
            <a:ext cx="3452548" cy="65780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155;g31f5d0c0edc_0_52">
            <a:extLst>
              <a:ext uri="{FF2B5EF4-FFF2-40B4-BE49-F238E27FC236}">
                <a16:creationId xmlns:a16="http://schemas.microsoft.com/office/drawing/2014/main" id="{9FFBCB67-F5C8-DA7B-D3F9-27131504EDF3}"/>
              </a:ext>
            </a:extLst>
          </p:cNvPr>
          <p:cNvSpPr txBox="1"/>
          <p:nvPr/>
        </p:nvSpPr>
        <p:spPr>
          <a:xfrm>
            <a:off x="327740" y="164352"/>
            <a:ext cx="1682281" cy="6850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4125" tIns="42050" rIns="84125" bIns="42050" anchor="ctr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29558"/>
              </a:buClr>
              <a:buSzPts val="2600"/>
              <a:buFont typeface="Arial"/>
              <a:buNone/>
            </a:pPr>
            <a:r>
              <a:rPr lang="ja-JP" altLang="en-US" sz="2600" b="1" dirty="0">
                <a:solidFill>
                  <a:srgbClr val="F29558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物価高騰</a:t>
            </a:r>
            <a:endParaRPr sz="2600" b="1" dirty="0">
              <a:solidFill>
                <a:srgbClr val="F29558"/>
              </a:solidFill>
              <a:latin typeface="BIZ UDPゴシック" panose="020B0400000000000000" pitchFamily="50" charset="-128"/>
            </a:endParaRPr>
          </a:p>
        </p:txBody>
      </p:sp>
      <p:sp>
        <p:nvSpPr>
          <p:cNvPr id="6" name="Google Shape;171;p5">
            <a:extLst>
              <a:ext uri="{FF2B5EF4-FFF2-40B4-BE49-F238E27FC236}">
                <a16:creationId xmlns:a16="http://schemas.microsoft.com/office/drawing/2014/main" id="{16AA2D0A-F723-8FFF-671D-D14F889226F1}"/>
              </a:ext>
            </a:extLst>
          </p:cNvPr>
          <p:cNvSpPr txBox="1"/>
          <p:nvPr/>
        </p:nvSpPr>
        <p:spPr>
          <a:xfrm>
            <a:off x="8128475" y="2554610"/>
            <a:ext cx="882870" cy="3243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lnSpc>
                <a:spcPct val="150000"/>
              </a:lnSpc>
              <a:buClr>
                <a:srgbClr val="F4A169"/>
              </a:buClr>
              <a:buSzPts val="1600"/>
            </a:pPr>
            <a:endParaRPr dirty="0">
              <a:latin typeface="BIZ UDPゴシック" panose="020B0400000000000000" pitchFamily="50" charset="-128"/>
            </a:endParaRPr>
          </a:p>
        </p:txBody>
      </p:sp>
      <p:sp>
        <p:nvSpPr>
          <p:cNvPr id="15" name="Google Shape;150;p5">
            <a:extLst>
              <a:ext uri="{FF2B5EF4-FFF2-40B4-BE49-F238E27FC236}">
                <a16:creationId xmlns:a16="http://schemas.microsoft.com/office/drawing/2014/main" id="{F9CF4C60-DD95-2CD5-588E-24847BC0AE46}"/>
              </a:ext>
            </a:extLst>
          </p:cNvPr>
          <p:cNvSpPr/>
          <p:nvPr/>
        </p:nvSpPr>
        <p:spPr>
          <a:xfrm>
            <a:off x="2432884" y="3474524"/>
            <a:ext cx="5264921" cy="569681"/>
          </a:xfrm>
          <a:prstGeom prst="rect">
            <a:avLst/>
          </a:prstGeom>
          <a:solidFill>
            <a:srgbClr val="FCDFB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 sz="1800" dirty="0">
              <a:solidFill>
                <a:schemeClr val="lt1"/>
              </a:solidFill>
              <a:latin typeface="BIZ UDPゴシック" panose="020B0400000000000000" pitchFamily="50" charset="-128"/>
            </a:endParaRPr>
          </a:p>
        </p:txBody>
      </p:sp>
      <p:pic>
        <p:nvPicPr>
          <p:cNvPr id="16" name="Google Shape;151;p5">
            <a:extLst>
              <a:ext uri="{FF2B5EF4-FFF2-40B4-BE49-F238E27FC236}">
                <a16:creationId xmlns:a16="http://schemas.microsoft.com/office/drawing/2014/main" id="{9A1E50E8-0AC2-C37E-37C2-CD0DF199DF7D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793945" y="3614156"/>
            <a:ext cx="311620" cy="311620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52;p5">
            <a:extLst>
              <a:ext uri="{FF2B5EF4-FFF2-40B4-BE49-F238E27FC236}">
                <a16:creationId xmlns:a16="http://schemas.microsoft.com/office/drawing/2014/main" id="{240ACC69-F5DC-56FE-2602-54E5BF4CFADB}"/>
              </a:ext>
            </a:extLst>
          </p:cNvPr>
          <p:cNvSpPr txBox="1"/>
          <p:nvPr/>
        </p:nvSpPr>
        <p:spPr>
          <a:xfrm>
            <a:off x="3373651" y="3467157"/>
            <a:ext cx="3920705" cy="5477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lnSpc>
                <a:spcPct val="150000"/>
              </a:lnSpc>
              <a:buClr>
                <a:schemeClr val="dk1"/>
              </a:buClr>
              <a:buSzPts val="1600"/>
            </a:pPr>
            <a:r>
              <a:rPr lang="ja-JP" altLang="en-US" sz="1600" b="1" dirty="0">
                <a:solidFill>
                  <a:schemeClr val="dk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同じ金額でも価値が半減する可能性も</a:t>
            </a:r>
            <a:endParaRPr lang="en-US" altLang="ja-JP" sz="1600" b="1" dirty="0">
              <a:solidFill>
                <a:schemeClr val="dk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8" name="Google Shape;152;p5">
            <a:extLst>
              <a:ext uri="{FF2B5EF4-FFF2-40B4-BE49-F238E27FC236}">
                <a16:creationId xmlns:a16="http://schemas.microsoft.com/office/drawing/2014/main" id="{05258EE9-1347-2057-EE8D-CAED1AEF9746}"/>
              </a:ext>
            </a:extLst>
          </p:cNvPr>
          <p:cNvSpPr txBox="1"/>
          <p:nvPr/>
        </p:nvSpPr>
        <p:spPr>
          <a:xfrm>
            <a:off x="546085" y="4403639"/>
            <a:ext cx="5621895" cy="5477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lnSpc>
                <a:spcPct val="150000"/>
              </a:lnSpc>
              <a:buClr>
                <a:schemeClr val="dk1"/>
              </a:buClr>
              <a:buSzPts val="1600"/>
            </a:pPr>
            <a:r>
              <a:rPr lang="ja-JP" altLang="en-US" sz="1600" b="1" dirty="0">
                <a:solidFill>
                  <a:schemeClr val="dk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身の回りの品物の価格、</a:t>
            </a:r>
            <a:r>
              <a:rPr lang="en-US" altLang="ja-JP" sz="1600" b="1" dirty="0">
                <a:solidFill>
                  <a:schemeClr val="dk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20</a:t>
            </a:r>
            <a:r>
              <a:rPr lang="ja-JP" altLang="en-US" sz="1600" b="1" dirty="0">
                <a:solidFill>
                  <a:schemeClr val="dk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年前と比べると・・・</a:t>
            </a:r>
            <a:r>
              <a:rPr lang="en-US" altLang="ja-JP" sz="1600" b="1" dirty="0">
                <a:solidFill>
                  <a:schemeClr val="dk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(</a:t>
            </a:r>
            <a:r>
              <a:rPr lang="ja-JP" altLang="en-US" sz="1600" b="1" dirty="0">
                <a:solidFill>
                  <a:schemeClr val="dk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東京都区郡</a:t>
            </a:r>
            <a:r>
              <a:rPr lang="en-US" altLang="ja-JP" sz="1600" b="1" dirty="0">
                <a:solidFill>
                  <a:schemeClr val="dk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)</a:t>
            </a:r>
          </a:p>
        </p:txBody>
      </p:sp>
      <p:grpSp>
        <p:nvGrpSpPr>
          <p:cNvPr id="254" name="グループ化 253">
            <a:extLst>
              <a:ext uri="{FF2B5EF4-FFF2-40B4-BE49-F238E27FC236}">
                <a16:creationId xmlns:a16="http://schemas.microsoft.com/office/drawing/2014/main" id="{CF2C209B-318F-0A02-06AA-C91EEC3EE5D1}"/>
              </a:ext>
            </a:extLst>
          </p:cNvPr>
          <p:cNvGrpSpPr/>
          <p:nvPr/>
        </p:nvGrpSpPr>
        <p:grpSpPr>
          <a:xfrm>
            <a:off x="245572" y="4880882"/>
            <a:ext cx="9503555" cy="1689915"/>
            <a:chOff x="245572" y="4947557"/>
            <a:chExt cx="9503555" cy="1689915"/>
          </a:xfrm>
        </p:grpSpPr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B0FB8830-D68D-7AB6-841D-D5EB55A0BA4A}"/>
                </a:ext>
              </a:extLst>
            </p:cNvPr>
            <p:cNvGrpSpPr/>
            <p:nvPr/>
          </p:nvGrpSpPr>
          <p:grpSpPr>
            <a:xfrm>
              <a:off x="245572" y="4947557"/>
              <a:ext cx="1541348" cy="1689915"/>
              <a:chOff x="245572" y="4911998"/>
              <a:chExt cx="1541348" cy="1689915"/>
            </a:xfrm>
          </p:grpSpPr>
          <p:sp>
            <p:nvSpPr>
              <p:cNvPr id="11" name="四角形: 角を丸くする 10">
                <a:extLst>
                  <a:ext uri="{FF2B5EF4-FFF2-40B4-BE49-F238E27FC236}">
                    <a16:creationId xmlns:a16="http://schemas.microsoft.com/office/drawing/2014/main" id="{C9E7400B-8025-FC79-1D5B-BAFD71B7441B}"/>
                  </a:ext>
                </a:extLst>
              </p:cNvPr>
              <p:cNvSpPr/>
              <p:nvPr/>
            </p:nvSpPr>
            <p:spPr>
              <a:xfrm>
                <a:off x="245572" y="4985816"/>
                <a:ext cx="1496911" cy="1616097"/>
              </a:xfrm>
              <a:prstGeom prst="roundRect">
                <a:avLst/>
              </a:prstGeom>
              <a:ln w="38100">
                <a:solidFill>
                  <a:srgbClr val="F29558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latin typeface="BIZ UDPゴシック" panose="020B0400000000000000" pitchFamily="50" charset="-128"/>
                  <a:ea typeface="BIZ UDPゴシック" panose="020B0400000000000000" pitchFamily="50" charset="-128"/>
                </a:endParaRPr>
              </a:p>
            </p:txBody>
          </p:sp>
          <p:sp>
            <p:nvSpPr>
              <p:cNvPr id="22" name="四角形: 角を丸くする 21">
                <a:extLst>
                  <a:ext uri="{FF2B5EF4-FFF2-40B4-BE49-F238E27FC236}">
                    <a16:creationId xmlns:a16="http://schemas.microsoft.com/office/drawing/2014/main" id="{324DD37D-EC3C-F27F-44AB-1D377B870021}"/>
                  </a:ext>
                </a:extLst>
              </p:cNvPr>
              <p:cNvSpPr/>
              <p:nvPr/>
            </p:nvSpPr>
            <p:spPr>
              <a:xfrm>
                <a:off x="324777" y="6106957"/>
                <a:ext cx="1338500" cy="385283"/>
              </a:xfrm>
              <a:prstGeom prst="roundRect">
                <a:avLst/>
              </a:prstGeom>
              <a:solidFill>
                <a:srgbClr val="FCDFBE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latin typeface="BIZ UDPゴシック" panose="020B0400000000000000" pitchFamily="50" charset="-128"/>
                  <a:ea typeface="BIZ UDPゴシック" panose="020B0400000000000000" pitchFamily="50" charset="-128"/>
                </a:endParaRPr>
              </a:p>
            </p:txBody>
          </p:sp>
          <p:sp>
            <p:nvSpPr>
              <p:cNvPr id="23" name="Google Shape;152;p5">
                <a:extLst>
                  <a:ext uri="{FF2B5EF4-FFF2-40B4-BE49-F238E27FC236}">
                    <a16:creationId xmlns:a16="http://schemas.microsoft.com/office/drawing/2014/main" id="{97CD9B03-496B-EC44-4221-221D6ACA5046}"/>
                  </a:ext>
                </a:extLst>
              </p:cNvPr>
              <p:cNvSpPr txBox="1"/>
              <p:nvPr/>
            </p:nvSpPr>
            <p:spPr>
              <a:xfrm>
                <a:off x="310721" y="4911998"/>
                <a:ext cx="1366613" cy="5477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algn="ctr">
                  <a:lnSpc>
                    <a:spcPct val="150000"/>
                  </a:lnSpc>
                  <a:buClr>
                    <a:schemeClr val="dk1"/>
                  </a:buClr>
                  <a:buSzPts val="1600"/>
                </a:pPr>
                <a:r>
                  <a:rPr lang="ja-JP" altLang="en-US" sz="1100" b="1" dirty="0">
                    <a:solidFill>
                      <a:schemeClr val="dk1"/>
                    </a:solidFill>
                    <a:latin typeface="BIZ UDPゴシック" panose="020B0400000000000000" pitchFamily="50" charset="-128"/>
                    <a:ea typeface="BIZ UDPゴシック" panose="020B0400000000000000" pitchFamily="50" charset="-128"/>
                  </a:rPr>
                  <a:t>鶏卵</a:t>
                </a:r>
                <a:r>
                  <a:rPr lang="en-US" altLang="ja-JP" sz="1100" b="1" dirty="0">
                    <a:solidFill>
                      <a:schemeClr val="dk1"/>
                    </a:solidFill>
                    <a:latin typeface="BIZ UDPゴシック" panose="020B0400000000000000" pitchFamily="50" charset="-128"/>
                    <a:ea typeface="BIZ UDPゴシック" panose="020B0400000000000000" pitchFamily="50" charset="-128"/>
                  </a:rPr>
                  <a:t>1</a:t>
                </a:r>
                <a:r>
                  <a:rPr lang="ja-JP" altLang="en-US" sz="1100" b="1" dirty="0">
                    <a:solidFill>
                      <a:schemeClr val="dk1"/>
                    </a:solidFill>
                    <a:latin typeface="BIZ UDPゴシック" panose="020B0400000000000000" pitchFamily="50" charset="-128"/>
                    <a:ea typeface="BIZ UDPゴシック" panose="020B0400000000000000" pitchFamily="50" charset="-128"/>
                  </a:rPr>
                  <a:t>パック</a:t>
                </a:r>
                <a:endParaRPr lang="en-US" altLang="ja-JP" sz="1100" b="1" dirty="0">
                  <a:solidFill>
                    <a:schemeClr val="dk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endParaRPr>
              </a:p>
            </p:txBody>
          </p:sp>
          <p:pic>
            <p:nvPicPr>
              <p:cNvPr id="25" name="図 24">
                <a:extLst>
                  <a:ext uri="{FF2B5EF4-FFF2-40B4-BE49-F238E27FC236}">
                    <a16:creationId xmlns:a16="http://schemas.microsoft.com/office/drawing/2014/main" id="{1CA5F2F9-00F3-8A32-6978-1DBB05E1C0C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33442" y="5385711"/>
                <a:ext cx="1121170" cy="618854"/>
              </a:xfrm>
              <a:prstGeom prst="rect">
                <a:avLst/>
              </a:prstGeom>
            </p:spPr>
          </p:pic>
          <p:sp>
            <p:nvSpPr>
              <p:cNvPr id="26" name="Google Shape;152;p5">
                <a:extLst>
                  <a:ext uri="{FF2B5EF4-FFF2-40B4-BE49-F238E27FC236}">
                    <a16:creationId xmlns:a16="http://schemas.microsoft.com/office/drawing/2014/main" id="{78FE56F5-D9AB-6770-731C-B9ADB63961A6}"/>
                  </a:ext>
                </a:extLst>
              </p:cNvPr>
              <p:cNvSpPr txBox="1"/>
              <p:nvPr/>
            </p:nvSpPr>
            <p:spPr>
              <a:xfrm>
                <a:off x="254920" y="6023183"/>
                <a:ext cx="715809" cy="5477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algn="ctr">
                  <a:buClr>
                    <a:schemeClr val="dk1"/>
                  </a:buClr>
                  <a:buSzPts val="1600"/>
                </a:pPr>
                <a:r>
                  <a:rPr lang="en-US" altLang="ja-JP" sz="1000" dirty="0">
                    <a:solidFill>
                      <a:schemeClr val="dk1"/>
                    </a:solidFill>
                    <a:latin typeface="BIZ UDPゴシック" panose="020B0400000000000000" pitchFamily="50" charset="-128"/>
                    <a:ea typeface="BIZ UDPゴシック" panose="020B0400000000000000" pitchFamily="50" charset="-128"/>
                  </a:rPr>
                  <a:t>2004</a:t>
                </a:r>
                <a:r>
                  <a:rPr lang="ja-JP" altLang="en-US" sz="1000" dirty="0">
                    <a:solidFill>
                      <a:schemeClr val="dk1"/>
                    </a:solidFill>
                    <a:latin typeface="BIZ UDPゴシック" panose="020B0400000000000000" pitchFamily="50" charset="-128"/>
                    <a:ea typeface="BIZ UDPゴシック" panose="020B0400000000000000" pitchFamily="50" charset="-128"/>
                  </a:rPr>
                  <a:t>年</a:t>
                </a:r>
                <a:endParaRPr lang="en-US" altLang="ja-JP" sz="1000" dirty="0">
                  <a:solidFill>
                    <a:schemeClr val="dk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endParaRPr>
              </a:p>
              <a:p>
                <a:pPr algn="ctr">
                  <a:buClr>
                    <a:schemeClr val="dk1"/>
                  </a:buClr>
                  <a:buSzPts val="1600"/>
                </a:pPr>
                <a:r>
                  <a:rPr lang="en-US" altLang="ja-JP" sz="1100" b="1" dirty="0">
                    <a:solidFill>
                      <a:schemeClr val="dk1"/>
                    </a:solidFill>
                    <a:latin typeface="BIZ UDPゴシック" panose="020B0400000000000000" pitchFamily="50" charset="-128"/>
                    <a:ea typeface="BIZ UDPゴシック" panose="020B0400000000000000" pitchFamily="50" charset="-128"/>
                  </a:rPr>
                  <a:t>200</a:t>
                </a:r>
                <a:r>
                  <a:rPr lang="ja-JP" altLang="en-US" sz="1100" b="1" dirty="0">
                    <a:solidFill>
                      <a:schemeClr val="dk1"/>
                    </a:solidFill>
                    <a:latin typeface="BIZ UDPゴシック" panose="020B0400000000000000" pitchFamily="50" charset="-128"/>
                    <a:ea typeface="BIZ UDPゴシック" panose="020B0400000000000000" pitchFamily="50" charset="-128"/>
                  </a:rPr>
                  <a:t>円</a:t>
                </a:r>
                <a:endParaRPr lang="en-US" altLang="ja-JP" sz="1100" b="1" dirty="0">
                  <a:solidFill>
                    <a:schemeClr val="dk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endParaRPr>
              </a:p>
            </p:txBody>
          </p:sp>
          <p:sp>
            <p:nvSpPr>
              <p:cNvPr id="27" name="Google Shape;152;p5">
                <a:extLst>
                  <a:ext uri="{FF2B5EF4-FFF2-40B4-BE49-F238E27FC236}">
                    <a16:creationId xmlns:a16="http://schemas.microsoft.com/office/drawing/2014/main" id="{211BD206-9E44-012C-64A1-784B31EE6586}"/>
                  </a:ext>
                </a:extLst>
              </p:cNvPr>
              <p:cNvSpPr txBox="1"/>
              <p:nvPr/>
            </p:nvSpPr>
            <p:spPr>
              <a:xfrm>
                <a:off x="996116" y="6023183"/>
                <a:ext cx="790804" cy="5477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algn="ctr">
                  <a:buClr>
                    <a:schemeClr val="dk1"/>
                  </a:buClr>
                  <a:buSzPts val="1600"/>
                </a:pPr>
                <a:r>
                  <a:rPr lang="en-US" altLang="ja-JP" sz="1000" dirty="0">
                    <a:solidFill>
                      <a:schemeClr val="dk1"/>
                    </a:solidFill>
                    <a:latin typeface="BIZ UDPゴシック" panose="020B0400000000000000" pitchFamily="50" charset="-128"/>
                    <a:ea typeface="BIZ UDPゴシック" panose="020B0400000000000000" pitchFamily="50" charset="-128"/>
                  </a:rPr>
                  <a:t>2024</a:t>
                </a:r>
                <a:r>
                  <a:rPr lang="ja-JP" altLang="en-US" sz="1000" dirty="0">
                    <a:solidFill>
                      <a:schemeClr val="dk1"/>
                    </a:solidFill>
                    <a:latin typeface="BIZ UDPゴシック" panose="020B0400000000000000" pitchFamily="50" charset="-128"/>
                    <a:ea typeface="BIZ UDPゴシック" panose="020B0400000000000000" pitchFamily="50" charset="-128"/>
                  </a:rPr>
                  <a:t>年</a:t>
                </a:r>
                <a:endParaRPr lang="en-US" altLang="ja-JP" sz="1000" dirty="0">
                  <a:solidFill>
                    <a:schemeClr val="dk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endParaRPr>
              </a:p>
              <a:p>
                <a:pPr algn="ctr">
                  <a:buClr>
                    <a:schemeClr val="dk1"/>
                  </a:buClr>
                  <a:buSzPts val="1600"/>
                </a:pPr>
                <a:r>
                  <a:rPr lang="en-US" altLang="ja-JP" sz="1100" b="1" dirty="0">
                    <a:solidFill>
                      <a:schemeClr val="dk1"/>
                    </a:solidFill>
                    <a:latin typeface="BIZ UDPゴシック" panose="020B0400000000000000" pitchFamily="50" charset="-128"/>
                    <a:ea typeface="BIZ UDPゴシック" panose="020B0400000000000000" pitchFamily="50" charset="-128"/>
                  </a:rPr>
                  <a:t>294</a:t>
                </a:r>
                <a:r>
                  <a:rPr lang="ja-JP" altLang="en-US" sz="1100" b="1" dirty="0">
                    <a:solidFill>
                      <a:schemeClr val="dk1"/>
                    </a:solidFill>
                    <a:latin typeface="BIZ UDPゴシック" panose="020B0400000000000000" pitchFamily="50" charset="-128"/>
                    <a:ea typeface="BIZ UDPゴシック" panose="020B0400000000000000" pitchFamily="50" charset="-128"/>
                  </a:rPr>
                  <a:t>円</a:t>
                </a:r>
                <a:endParaRPr lang="en-US" altLang="ja-JP" sz="1100" b="1" dirty="0">
                  <a:solidFill>
                    <a:schemeClr val="dk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endParaRPr>
              </a:p>
            </p:txBody>
          </p:sp>
          <p:sp>
            <p:nvSpPr>
              <p:cNvPr id="30" name="矢印: 上向き折線 29">
                <a:extLst>
                  <a:ext uri="{FF2B5EF4-FFF2-40B4-BE49-F238E27FC236}">
                    <a16:creationId xmlns:a16="http://schemas.microsoft.com/office/drawing/2014/main" id="{036A33AC-4385-F016-A2BE-D8FA21DF498E}"/>
                  </a:ext>
                </a:extLst>
              </p:cNvPr>
              <p:cNvSpPr/>
              <p:nvPr/>
            </p:nvSpPr>
            <p:spPr>
              <a:xfrm>
                <a:off x="895273" y="6195539"/>
                <a:ext cx="216557" cy="208118"/>
              </a:xfrm>
              <a:prstGeom prst="bentUpArrow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latin typeface="BIZ UDPゴシック" panose="020B0400000000000000" pitchFamily="50" charset="-128"/>
                  <a:ea typeface="BIZ UDPゴシック" panose="020B0400000000000000" pitchFamily="50" charset="-128"/>
                </a:endParaRPr>
              </a:p>
            </p:txBody>
          </p:sp>
        </p:grpSp>
        <p:grpSp>
          <p:nvGrpSpPr>
            <p:cNvPr id="250" name="グループ化 249">
              <a:extLst>
                <a:ext uri="{FF2B5EF4-FFF2-40B4-BE49-F238E27FC236}">
                  <a16:creationId xmlns:a16="http://schemas.microsoft.com/office/drawing/2014/main" id="{B63227EB-676F-2E9C-27EE-2AA936CAD733}"/>
                </a:ext>
              </a:extLst>
            </p:cNvPr>
            <p:cNvGrpSpPr/>
            <p:nvPr/>
          </p:nvGrpSpPr>
          <p:grpSpPr>
            <a:xfrm>
              <a:off x="3430454" y="5004707"/>
              <a:ext cx="1541348" cy="1632765"/>
              <a:chOff x="3594284" y="4990148"/>
              <a:chExt cx="1541348" cy="1632765"/>
            </a:xfrm>
          </p:grpSpPr>
          <p:grpSp>
            <p:nvGrpSpPr>
              <p:cNvPr id="219" name="グループ化 218">
                <a:extLst>
                  <a:ext uri="{FF2B5EF4-FFF2-40B4-BE49-F238E27FC236}">
                    <a16:creationId xmlns:a16="http://schemas.microsoft.com/office/drawing/2014/main" id="{F931664D-974A-148E-C229-250DB244214F}"/>
                  </a:ext>
                </a:extLst>
              </p:cNvPr>
              <p:cNvGrpSpPr/>
              <p:nvPr/>
            </p:nvGrpSpPr>
            <p:grpSpPr>
              <a:xfrm>
                <a:off x="3594284" y="4990148"/>
                <a:ext cx="1541348" cy="1632765"/>
                <a:chOff x="245572" y="4969148"/>
                <a:chExt cx="1541348" cy="1632765"/>
              </a:xfrm>
            </p:grpSpPr>
            <p:sp>
              <p:nvSpPr>
                <p:cNvPr id="220" name="四角形: 角を丸くする 219">
                  <a:extLst>
                    <a:ext uri="{FF2B5EF4-FFF2-40B4-BE49-F238E27FC236}">
                      <a16:creationId xmlns:a16="http://schemas.microsoft.com/office/drawing/2014/main" id="{A3D4A7B3-447C-EBD2-8C6C-27917B7DA39D}"/>
                    </a:ext>
                  </a:extLst>
                </p:cNvPr>
                <p:cNvSpPr/>
                <p:nvPr/>
              </p:nvSpPr>
              <p:spPr>
                <a:xfrm>
                  <a:off x="245572" y="4985816"/>
                  <a:ext cx="1496911" cy="1616097"/>
                </a:xfrm>
                <a:prstGeom prst="roundRect">
                  <a:avLst/>
                </a:prstGeom>
                <a:ln w="38100">
                  <a:solidFill>
                    <a:srgbClr val="F29558"/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>
                    <a:latin typeface="BIZ UDPゴシック" panose="020B0400000000000000" pitchFamily="50" charset="-128"/>
                    <a:ea typeface="BIZ UDPゴシック" panose="020B0400000000000000" pitchFamily="50" charset="-128"/>
                  </a:endParaRPr>
                </a:p>
              </p:txBody>
            </p:sp>
            <p:sp>
              <p:nvSpPr>
                <p:cNvPr id="221" name="四角形: 角を丸くする 220">
                  <a:extLst>
                    <a:ext uri="{FF2B5EF4-FFF2-40B4-BE49-F238E27FC236}">
                      <a16:creationId xmlns:a16="http://schemas.microsoft.com/office/drawing/2014/main" id="{D087AFE2-3F2D-BCED-838D-027065DA766C}"/>
                    </a:ext>
                  </a:extLst>
                </p:cNvPr>
                <p:cNvSpPr/>
                <p:nvPr/>
              </p:nvSpPr>
              <p:spPr>
                <a:xfrm>
                  <a:off x="324777" y="6106957"/>
                  <a:ext cx="1338500" cy="385283"/>
                </a:xfrm>
                <a:prstGeom prst="roundRect">
                  <a:avLst/>
                </a:prstGeom>
                <a:solidFill>
                  <a:srgbClr val="FCDFBE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>
                    <a:latin typeface="BIZ UDPゴシック" panose="020B0400000000000000" pitchFamily="50" charset="-128"/>
                    <a:ea typeface="BIZ UDPゴシック" panose="020B0400000000000000" pitchFamily="50" charset="-128"/>
                  </a:endParaRPr>
                </a:p>
              </p:txBody>
            </p:sp>
            <p:sp>
              <p:nvSpPr>
                <p:cNvPr id="222" name="Google Shape;152;p5">
                  <a:extLst>
                    <a:ext uri="{FF2B5EF4-FFF2-40B4-BE49-F238E27FC236}">
                      <a16:creationId xmlns:a16="http://schemas.microsoft.com/office/drawing/2014/main" id="{54851697-D72D-790C-B90D-426EE93CB2C8}"/>
                    </a:ext>
                  </a:extLst>
                </p:cNvPr>
                <p:cNvSpPr txBox="1"/>
                <p:nvPr/>
              </p:nvSpPr>
              <p:spPr>
                <a:xfrm>
                  <a:off x="310721" y="4969148"/>
                  <a:ext cx="1366613" cy="54771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algn="ctr">
                    <a:buClr>
                      <a:schemeClr val="dk1"/>
                    </a:buClr>
                    <a:buSzPts val="1600"/>
                  </a:pPr>
                  <a:r>
                    <a:rPr lang="ja-JP" altLang="en-US" sz="1100" b="1" spc="-150" dirty="0">
                      <a:solidFill>
                        <a:schemeClr val="dk1"/>
                      </a:solidFill>
                      <a:latin typeface="BIZ UDPゴシック" panose="020B0400000000000000" pitchFamily="50" charset="-128"/>
                      <a:ea typeface="BIZ UDPゴシック" panose="020B0400000000000000" pitchFamily="50" charset="-128"/>
                    </a:rPr>
                    <a:t>ガソリン</a:t>
                  </a:r>
                  <a:r>
                    <a:rPr lang="en-US" altLang="ja-JP" sz="1100" b="1" spc="-150" dirty="0">
                      <a:solidFill>
                        <a:schemeClr val="dk1"/>
                      </a:solidFill>
                      <a:latin typeface="BIZ UDPゴシック" panose="020B0400000000000000" pitchFamily="50" charset="-128"/>
                      <a:ea typeface="BIZ UDPゴシック" panose="020B0400000000000000" pitchFamily="50" charset="-128"/>
                    </a:rPr>
                    <a:t>1</a:t>
                  </a:r>
                  <a:r>
                    <a:rPr lang="ja-JP" altLang="en-US" sz="1100" b="1" spc="-150" dirty="0">
                      <a:solidFill>
                        <a:schemeClr val="dk1"/>
                      </a:solidFill>
                      <a:latin typeface="BIZ UDPゴシック" panose="020B0400000000000000" pitchFamily="50" charset="-128"/>
                      <a:ea typeface="BIZ UDPゴシック" panose="020B0400000000000000" pitchFamily="50" charset="-128"/>
                    </a:rPr>
                    <a:t>リットル</a:t>
                  </a:r>
                  <a:endParaRPr lang="en-US" altLang="ja-JP" sz="1100" b="1" spc="-150" dirty="0">
                    <a:solidFill>
                      <a:schemeClr val="dk1"/>
                    </a:solidFill>
                    <a:latin typeface="BIZ UDPゴシック" panose="020B0400000000000000" pitchFamily="50" charset="-128"/>
                    <a:ea typeface="BIZ UDPゴシック" panose="020B0400000000000000" pitchFamily="50" charset="-128"/>
                  </a:endParaRPr>
                </a:p>
                <a:p>
                  <a:pPr algn="ctr">
                    <a:buClr>
                      <a:schemeClr val="dk1"/>
                    </a:buClr>
                    <a:buSzPts val="1600"/>
                  </a:pPr>
                  <a:r>
                    <a:rPr lang="ja-JP" altLang="en-US" sz="900" dirty="0">
                      <a:solidFill>
                        <a:schemeClr val="dk1"/>
                      </a:solidFill>
                      <a:latin typeface="BIZ UDPゴシック" panose="020B0400000000000000" pitchFamily="50" charset="-128"/>
                      <a:ea typeface="BIZ UDPゴシック" panose="020B0400000000000000" pitchFamily="50" charset="-128"/>
                    </a:rPr>
                    <a:t>（レギュラー）</a:t>
                  </a:r>
                  <a:endParaRPr lang="en-US" altLang="ja-JP" sz="900" dirty="0">
                    <a:solidFill>
                      <a:schemeClr val="dk1"/>
                    </a:solidFill>
                    <a:latin typeface="BIZ UDPゴシック" panose="020B0400000000000000" pitchFamily="50" charset="-128"/>
                    <a:ea typeface="BIZ UDPゴシック" panose="020B0400000000000000" pitchFamily="50" charset="-128"/>
                  </a:endParaRPr>
                </a:p>
              </p:txBody>
            </p:sp>
            <p:sp>
              <p:nvSpPr>
                <p:cNvPr id="223" name="Google Shape;152;p5">
                  <a:extLst>
                    <a:ext uri="{FF2B5EF4-FFF2-40B4-BE49-F238E27FC236}">
                      <a16:creationId xmlns:a16="http://schemas.microsoft.com/office/drawing/2014/main" id="{93D999D2-B8E2-3BB8-EEE6-98CFD28708F8}"/>
                    </a:ext>
                  </a:extLst>
                </p:cNvPr>
                <p:cNvSpPr txBox="1"/>
                <p:nvPr/>
              </p:nvSpPr>
              <p:spPr>
                <a:xfrm>
                  <a:off x="254920" y="6023183"/>
                  <a:ext cx="715809" cy="54771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algn="ctr">
                    <a:buClr>
                      <a:schemeClr val="dk1"/>
                    </a:buClr>
                    <a:buSzPts val="1600"/>
                  </a:pPr>
                  <a:r>
                    <a:rPr lang="en-US" altLang="ja-JP" sz="1000" dirty="0">
                      <a:solidFill>
                        <a:schemeClr val="dk1"/>
                      </a:solidFill>
                      <a:latin typeface="BIZ UDPゴシック" panose="020B0400000000000000" pitchFamily="50" charset="-128"/>
                      <a:ea typeface="BIZ UDPゴシック" panose="020B0400000000000000" pitchFamily="50" charset="-128"/>
                    </a:rPr>
                    <a:t>2004</a:t>
                  </a:r>
                  <a:r>
                    <a:rPr lang="ja-JP" altLang="en-US" sz="1000" dirty="0">
                      <a:solidFill>
                        <a:schemeClr val="dk1"/>
                      </a:solidFill>
                      <a:latin typeface="BIZ UDPゴシック" panose="020B0400000000000000" pitchFamily="50" charset="-128"/>
                      <a:ea typeface="BIZ UDPゴシック" panose="020B0400000000000000" pitchFamily="50" charset="-128"/>
                    </a:rPr>
                    <a:t>年</a:t>
                  </a:r>
                  <a:endParaRPr lang="en-US" altLang="ja-JP" sz="1000" dirty="0">
                    <a:solidFill>
                      <a:schemeClr val="dk1"/>
                    </a:solidFill>
                    <a:latin typeface="BIZ UDPゴシック" panose="020B0400000000000000" pitchFamily="50" charset="-128"/>
                    <a:ea typeface="BIZ UDPゴシック" panose="020B0400000000000000" pitchFamily="50" charset="-128"/>
                  </a:endParaRPr>
                </a:p>
                <a:p>
                  <a:pPr algn="ctr">
                    <a:buClr>
                      <a:schemeClr val="dk1"/>
                    </a:buClr>
                    <a:buSzPts val="1600"/>
                  </a:pPr>
                  <a:r>
                    <a:rPr lang="en-US" altLang="ja-JP" sz="1100" b="1" dirty="0">
                      <a:solidFill>
                        <a:schemeClr val="dk1"/>
                      </a:solidFill>
                      <a:latin typeface="BIZ UDPゴシック" panose="020B0400000000000000" pitchFamily="50" charset="-128"/>
                      <a:ea typeface="BIZ UDPゴシック" panose="020B0400000000000000" pitchFamily="50" charset="-128"/>
                    </a:rPr>
                    <a:t>113</a:t>
                  </a:r>
                  <a:r>
                    <a:rPr lang="ja-JP" altLang="en-US" sz="1100" b="1" dirty="0">
                      <a:solidFill>
                        <a:schemeClr val="dk1"/>
                      </a:solidFill>
                      <a:latin typeface="BIZ UDPゴシック" panose="020B0400000000000000" pitchFamily="50" charset="-128"/>
                      <a:ea typeface="BIZ UDPゴシック" panose="020B0400000000000000" pitchFamily="50" charset="-128"/>
                    </a:rPr>
                    <a:t>円</a:t>
                  </a:r>
                  <a:endParaRPr lang="en-US" altLang="ja-JP" sz="1100" b="1" dirty="0">
                    <a:solidFill>
                      <a:schemeClr val="dk1"/>
                    </a:solidFill>
                    <a:latin typeface="BIZ UDPゴシック" panose="020B0400000000000000" pitchFamily="50" charset="-128"/>
                    <a:ea typeface="BIZ UDPゴシック" panose="020B0400000000000000" pitchFamily="50" charset="-128"/>
                  </a:endParaRPr>
                </a:p>
              </p:txBody>
            </p:sp>
            <p:sp>
              <p:nvSpPr>
                <p:cNvPr id="224" name="Google Shape;152;p5">
                  <a:extLst>
                    <a:ext uri="{FF2B5EF4-FFF2-40B4-BE49-F238E27FC236}">
                      <a16:creationId xmlns:a16="http://schemas.microsoft.com/office/drawing/2014/main" id="{24BCFDE2-9250-C00E-1B66-3A63D4CD434B}"/>
                    </a:ext>
                  </a:extLst>
                </p:cNvPr>
                <p:cNvSpPr txBox="1"/>
                <p:nvPr/>
              </p:nvSpPr>
              <p:spPr>
                <a:xfrm>
                  <a:off x="996116" y="6023183"/>
                  <a:ext cx="790804" cy="54771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algn="ctr">
                    <a:buClr>
                      <a:schemeClr val="dk1"/>
                    </a:buClr>
                    <a:buSzPts val="1600"/>
                  </a:pPr>
                  <a:r>
                    <a:rPr lang="en-US" altLang="ja-JP" sz="1000" dirty="0">
                      <a:solidFill>
                        <a:schemeClr val="dk1"/>
                      </a:solidFill>
                      <a:latin typeface="BIZ UDPゴシック" panose="020B0400000000000000" pitchFamily="50" charset="-128"/>
                      <a:ea typeface="BIZ UDPゴシック" panose="020B0400000000000000" pitchFamily="50" charset="-128"/>
                    </a:rPr>
                    <a:t>2024</a:t>
                  </a:r>
                  <a:r>
                    <a:rPr lang="ja-JP" altLang="en-US" sz="1000" dirty="0">
                      <a:solidFill>
                        <a:schemeClr val="dk1"/>
                      </a:solidFill>
                      <a:latin typeface="BIZ UDPゴシック" panose="020B0400000000000000" pitchFamily="50" charset="-128"/>
                      <a:ea typeface="BIZ UDPゴシック" panose="020B0400000000000000" pitchFamily="50" charset="-128"/>
                    </a:rPr>
                    <a:t>年</a:t>
                  </a:r>
                  <a:endParaRPr lang="en-US" altLang="ja-JP" sz="1000" dirty="0">
                    <a:solidFill>
                      <a:schemeClr val="dk1"/>
                    </a:solidFill>
                    <a:latin typeface="BIZ UDPゴシック" panose="020B0400000000000000" pitchFamily="50" charset="-128"/>
                    <a:ea typeface="BIZ UDPゴシック" panose="020B0400000000000000" pitchFamily="50" charset="-128"/>
                  </a:endParaRPr>
                </a:p>
                <a:p>
                  <a:pPr algn="ctr">
                    <a:buClr>
                      <a:schemeClr val="dk1"/>
                    </a:buClr>
                    <a:buSzPts val="1600"/>
                  </a:pPr>
                  <a:r>
                    <a:rPr lang="en-US" altLang="ja-JP" sz="1100" b="1" dirty="0">
                      <a:solidFill>
                        <a:schemeClr val="dk1"/>
                      </a:solidFill>
                      <a:latin typeface="BIZ UDPゴシック" panose="020B0400000000000000" pitchFamily="50" charset="-128"/>
                      <a:ea typeface="BIZ UDPゴシック" panose="020B0400000000000000" pitchFamily="50" charset="-128"/>
                    </a:rPr>
                    <a:t>174</a:t>
                  </a:r>
                  <a:r>
                    <a:rPr lang="ja-JP" altLang="en-US" sz="1100" b="1" dirty="0">
                      <a:solidFill>
                        <a:schemeClr val="dk1"/>
                      </a:solidFill>
                      <a:latin typeface="BIZ UDPゴシック" panose="020B0400000000000000" pitchFamily="50" charset="-128"/>
                      <a:ea typeface="BIZ UDPゴシック" panose="020B0400000000000000" pitchFamily="50" charset="-128"/>
                    </a:rPr>
                    <a:t>円</a:t>
                  </a:r>
                  <a:endParaRPr lang="en-US" altLang="ja-JP" sz="1100" b="1" dirty="0">
                    <a:solidFill>
                      <a:schemeClr val="dk1"/>
                    </a:solidFill>
                    <a:latin typeface="BIZ UDPゴシック" panose="020B0400000000000000" pitchFamily="50" charset="-128"/>
                    <a:ea typeface="BIZ UDPゴシック" panose="020B0400000000000000" pitchFamily="50" charset="-128"/>
                  </a:endParaRPr>
                </a:p>
              </p:txBody>
            </p:sp>
            <p:sp>
              <p:nvSpPr>
                <p:cNvPr id="225" name="矢印: 上向き折線 224">
                  <a:extLst>
                    <a:ext uri="{FF2B5EF4-FFF2-40B4-BE49-F238E27FC236}">
                      <a16:creationId xmlns:a16="http://schemas.microsoft.com/office/drawing/2014/main" id="{C958C620-EAD6-087A-021B-B2CCDC1D47E2}"/>
                    </a:ext>
                  </a:extLst>
                </p:cNvPr>
                <p:cNvSpPr/>
                <p:nvPr/>
              </p:nvSpPr>
              <p:spPr>
                <a:xfrm>
                  <a:off x="895273" y="6195539"/>
                  <a:ext cx="216557" cy="208118"/>
                </a:xfrm>
                <a:prstGeom prst="bentUpArrow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>
                    <a:latin typeface="BIZ UDPゴシック" panose="020B0400000000000000" pitchFamily="50" charset="-128"/>
                    <a:ea typeface="BIZ UDPゴシック" panose="020B0400000000000000" pitchFamily="50" charset="-128"/>
                  </a:endParaRPr>
                </a:p>
              </p:txBody>
            </p:sp>
          </p:grpSp>
          <p:pic>
            <p:nvPicPr>
              <p:cNvPr id="178" name="図 177">
                <a:extLst>
                  <a:ext uri="{FF2B5EF4-FFF2-40B4-BE49-F238E27FC236}">
                    <a16:creationId xmlns:a16="http://schemas.microsoft.com/office/drawing/2014/main" id="{216284C3-4862-D70A-55E3-2C90471A357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186813" y="5464903"/>
                <a:ext cx="493851" cy="621402"/>
              </a:xfrm>
              <a:prstGeom prst="rect">
                <a:avLst/>
              </a:prstGeom>
            </p:spPr>
          </p:pic>
        </p:grpSp>
        <p:grpSp>
          <p:nvGrpSpPr>
            <p:cNvPr id="252" name="グループ化 251">
              <a:extLst>
                <a:ext uri="{FF2B5EF4-FFF2-40B4-BE49-F238E27FC236}">
                  <a16:creationId xmlns:a16="http://schemas.microsoft.com/office/drawing/2014/main" id="{03A19A19-F930-A8AC-4748-301A62E5B025}"/>
                </a:ext>
              </a:extLst>
            </p:cNvPr>
            <p:cNvGrpSpPr/>
            <p:nvPr/>
          </p:nvGrpSpPr>
          <p:grpSpPr>
            <a:xfrm>
              <a:off x="6615336" y="4947557"/>
              <a:ext cx="1541348" cy="1689915"/>
              <a:chOff x="6953027" y="4947557"/>
              <a:chExt cx="1541348" cy="1689915"/>
            </a:xfrm>
          </p:grpSpPr>
          <p:grpSp>
            <p:nvGrpSpPr>
              <p:cNvPr id="233" name="グループ化 232">
                <a:extLst>
                  <a:ext uri="{FF2B5EF4-FFF2-40B4-BE49-F238E27FC236}">
                    <a16:creationId xmlns:a16="http://schemas.microsoft.com/office/drawing/2014/main" id="{C650E40C-C5E5-15AE-9853-2F5E4F2DFC8C}"/>
                  </a:ext>
                </a:extLst>
              </p:cNvPr>
              <p:cNvGrpSpPr/>
              <p:nvPr/>
            </p:nvGrpSpPr>
            <p:grpSpPr>
              <a:xfrm>
                <a:off x="6953027" y="4947557"/>
                <a:ext cx="1541348" cy="1689915"/>
                <a:chOff x="245572" y="4911998"/>
                <a:chExt cx="1541348" cy="1689915"/>
              </a:xfrm>
            </p:grpSpPr>
            <p:sp>
              <p:nvSpPr>
                <p:cNvPr id="234" name="四角形: 角を丸くする 233">
                  <a:extLst>
                    <a:ext uri="{FF2B5EF4-FFF2-40B4-BE49-F238E27FC236}">
                      <a16:creationId xmlns:a16="http://schemas.microsoft.com/office/drawing/2014/main" id="{786EB642-2702-0F41-BBB8-B0C2481B9058}"/>
                    </a:ext>
                  </a:extLst>
                </p:cNvPr>
                <p:cNvSpPr/>
                <p:nvPr/>
              </p:nvSpPr>
              <p:spPr>
                <a:xfrm>
                  <a:off x="245572" y="4985816"/>
                  <a:ext cx="1496911" cy="1616097"/>
                </a:xfrm>
                <a:prstGeom prst="roundRect">
                  <a:avLst/>
                </a:prstGeom>
                <a:ln w="38100">
                  <a:solidFill>
                    <a:srgbClr val="F29558"/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>
                    <a:latin typeface="BIZ UDPゴシック" panose="020B0400000000000000" pitchFamily="50" charset="-128"/>
                    <a:ea typeface="BIZ UDPゴシック" panose="020B0400000000000000" pitchFamily="50" charset="-128"/>
                  </a:endParaRPr>
                </a:p>
              </p:txBody>
            </p:sp>
            <p:sp>
              <p:nvSpPr>
                <p:cNvPr id="235" name="四角形: 角を丸くする 234">
                  <a:extLst>
                    <a:ext uri="{FF2B5EF4-FFF2-40B4-BE49-F238E27FC236}">
                      <a16:creationId xmlns:a16="http://schemas.microsoft.com/office/drawing/2014/main" id="{6332343A-D3F8-CF69-4EF3-7EB40910245C}"/>
                    </a:ext>
                  </a:extLst>
                </p:cNvPr>
                <p:cNvSpPr/>
                <p:nvPr/>
              </p:nvSpPr>
              <p:spPr>
                <a:xfrm>
                  <a:off x="324777" y="6106957"/>
                  <a:ext cx="1338500" cy="385283"/>
                </a:xfrm>
                <a:prstGeom prst="roundRect">
                  <a:avLst/>
                </a:prstGeom>
                <a:solidFill>
                  <a:srgbClr val="FCDFBE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>
                    <a:latin typeface="BIZ UDPゴシック" panose="020B0400000000000000" pitchFamily="50" charset="-128"/>
                    <a:ea typeface="BIZ UDPゴシック" panose="020B0400000000000000" pitchFamily="50" charset="-128"/>
                  </a:endParaRPr>
                </a:p>
              </p:txBody>
            </p:sp>
            <p:sp>
              <p:nvSpPr>
                <p:cNvPr id="236" name="Google Shape;152;p5">
                  <a:extLst>
                    <a:ext uri="{FF2B5EF4-FFF2-40B4-BE49-F238E27FC236}">
                      <a16:creationId xmlns:a16="http://schemas.microsoft.com/office/drawing/2014/main" id="{5626CB4E-A49A-9CDE-96D8-FD4E119A379C}"/>
                    </a:ext>
                  </a:extLst>
                </p:cNvPr>
                <p:cNvSpPr txBox="1"/>
                <p:nvPr/>
              </p:nvSpPr>
              <p:spPr>
                <a:xfrm>
                  <a:off x="310721" y="4911998"/>
                  <a:ext cx="1366613" cy="54771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algn="ctr">
                    <a:lnSpc>
                      <a:spcPct val="150000"/>
                    </a:lnSpc>
                    <a:buClr>
                      <a:schemeClr val="dk1"/>
                    </a:buClr>
                    <a:buSzPts val="1600"/>
                  </a:pPr>
                  <a:r>
                    <a:rPr lang="ja-JP" altLang="en-US" sz="1100" b="1" dirty="0">
                      <a:solidFill>
                        <a:schemeClr val="dk1"/>
                      </a:solidFill>
                      <a:latin typeface="BIZ UDPゴシック" panose="020B0400000000000000" pitchFamily="50" charset="-128"/>
                      <a:ea typeface="BIZ UDPゴシック" panose="020B0400000000000000" pitchFamily="50" charset="-128"/>
                    </a:rPr>
                    <a:t>キャベツ</a:t>
                  </a:r>
                  <a:r>
                    <a:rPr lang="en-US" altLang="ja-JP" sz="1100" b="1" dirty="0">
                      <a:solidFill>
                        <a:schemeClr val="dk1"/>
                      </a:solidFill>
                      <a:latin typeface="BIZ UDPゴシック" panose="020B0400000000000000" pitchFamily="50" charset="-128"/>
                      <a:ea typeface="BIZ UDPゴシック" panose="020B0400000000000000" pitchFamily="50" charset="-128"/>
                    </a:rPr>
                    <a:t>1</a:t>
                  </a:r>
                  <a:r>
                    <a:rPr lang="ja-JP" altLang="en-US" sz="1100" b="1" dirty="0">
                      <a:solidFill>
                        <a:schemeClr val="dk1"/>
                      </a:solidFill>
                      <a:latin typeface="BIZ UDPゴシック" panose="020B0400000000000000" pitchFamily="50" charset="-128"/>
                      <a:ea typeface="BIZ UDPゴシック" panose="020B0400000000000000" pitchFamily="50" charset="-128"/>
                    </a:rPr>
                    <a:t>キロ</a:t>
                  </a:r>
                  <a:endParaRPr lang="en-US" altLang="ja-JP" sz="1100" b="1" dirty="0">
                    <a:solidFill>
                      <a:schemeClr val="dk1"/>
                    </a:solidFill>
                    <a:latin typeface="BIZ UDPゴシック" panose="020B0400000000000000" pitchFamily="50" charset="-128"/>
                    <a:ea typeface="BIZ UDPゴシック" panose="020B0400000000000000" pitchFamily="50" charset="-128"/>
                  </a:endParaRPr>
                </a:p>
              </p:txBody>
            </p:sp>
            <p:sp>
              <p:nvSpPr>
                <p:cNvPr id="237" name="Google Shape;152;p5">
                  <a:extLst>
                    <a:ext uri="{FF2B5EF4-FFF2-40B4-BE49-F238E27FC236}">
                      <a16:creationId xmlns:a16="http://schemas.microsoft.com/office/drawing/2014/main" id="{DBD10919-9D0B-9587-A455-27C8F3E38E40}"/>
                    </a:ext>
                  </a:extLst>
                </p:cNvPr>
                <p:cNvSpPr txBox="1"/>
                <p:nvPr/>
              </p:nvSpPr>
              <p:spPr>
                <a:xfrm>
                  <a:off x="254920" y="6023183"/>
                  <a:ext cx="715809" cy="54771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algn="ctr">
                    <a:buClr>
                      <a:schemeClr val="dk1"/>
                    </a:buClr>
                    <a:buSzPts val="1600"/>
                  </a:pPr>
                  <a:r>
                    <a:rPr lang="en-US" altLang="ja-JP" sz="1000" dirty="0">
                      <a:solidFill>
                        <a:schemeClr val="dk1"/>
                      </a:solidFill>
                      <a:latin typeface="BIZ UDPゴシック" panose="020B0400000000000000" pitchFamily="50" charset="-128"/>
                      <a:ea typeface="BIZ UDPゴシック" panose="020B0400000000000000" pitchFamily="50" charset="-128"/>
                    </a:rPr>
                    <a:t>2004</a:t>
                  </a:r>
                  <a:r>
                    <a:rPr lang="ja-JP" altLang="en-US" sz="1000" dirty="0">
                      <a:solidFill>
                        <a:schemeClr val="dk1"/>
                      </a:solidFill>
                      <a:latin typeface="BIZ UDPゴシック" panose="020B0400000000000000" pitchFamily="50" charset="-128"/>
                      <a:ea typeface="BIZ UDPゴシック" panose="020B0400000000000000" pitchFamily="50" charset="-128"/>
                    </a:rPr>
                    <a:t>年</a:t>
                  </a:r>
                  <a:endParaRPr lang="en-US" altLang="ja-JP" sz="1000" dirty="0">
                    <a:solidFill>
                      <a:schemeClr val="dk1"/>
                    </a:solidFill>
                    <a:latin typeface="BIZ UDPゴシック" panose="020B0400000000000000" pitchFamily="50" charset="-128"/>
                    <a:ea typeface="BIZ UDPゴシック" panose="020B0400000000000000" pitchFamily="50" charset="-128"/>
                  </a:endParaRPr>
                </a:p>
                <a:p>
                  <a:pPr algn="ctr">
                    <a:buClr>
                      <a:schemeClr val="dk1"/>
                    </a:buClr>
                    <a:buSzPts val="1600"/>
                  </a:pPr>
                  <a:r>
                    <a:rPr lang="en-US" altLang="ja-JP" sz="1100" b="1" dirty="0">
                      <a:solidFill>
                        <a:schemeClr val="dk1"/>
                      </a:solidFill>
                      <a:latin typeface="BIZ UDPゴシック" panose="020B0400000000000000" pitchFamily="50" charset="-128"/>
                      <a:ea typeface="BIZ UDPゴシック" panose="020B0400000000000000" pitchFamily="50" charset="-128"/>
                    </a:rPr>
                    <a:t>200</a:t>
                  </a:r>
                  <a:r>
                    <a:rPr lang="ja-JP" altLang="en-US" sz="1100" b="1" dirty="0">
                      <a:solidFill>
                        <a:schemeClr val="dk1"/>
                      </a:solidFill>
                      <a:latin typeface="BIZ UDPゴシック" panose="020B0400000000000000" pitchFamily="50" charset="-128"/>
                      <a:ea typeface="BIZ UDPゴシック" panose="020B0400000000000000" pitchFamily="50" charset="-128"/>
                    </a:rPr>
                    <a:t>円</a:t>
                  </a:r>
                  <a:endParaRPr lang="en-US" altLang="ja-JP" sz="1100" b="1" dirty="0">
                    <a:solidFill>
                      <a:schemeClr val="dk1"/>
                    </a:solidFill>
                    <a:latin typeface="BIZ UDPゴシック" panose="020B0400000000000000" pitchFamily="50" charset="-128"/>
                    <a:ea typeface="BIZ UDPゴシック" panose="020B0400000000000000" pitchFamily="50" charset="-128"/>
                  </a:endParaRPr>
                </a:p>
              </p:txBody>
            </p:sp>
            <p:sp>
              <p:nvSpPr>
                <p:cNvPr id="238" name="Google Shape;152;p5">
                  <a:extLst>
                    <a:ext uri="{FF2B5EF4-FFF2-40B4-BE49-F238E27FC236}">
                      <a16:creationId xmlns:a16="http://schemas.microsoft.com/office/drawing/2014/main" id="{71C4F063-15B9-F7D7-90CD-88C72D17A4FF}"/>
                    </a:ext>
                  </a:extLst>
                </p:cNvPr>
                <p:cNvSpPr txBox="1"/>
                <p:nvPr/>
              </p:nvSpPr>
              <p:spPr>
                <a:xfrm>
                  <a:off x="996116" y="6023183"/>
                  <a:ext cx="790804" cy="54771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algn="ctr">
                    <a:buClr>
                      <a:schemeClr val="dk1"/>
                    </a:buClr>
                    <a:buSzPts val="1600"/>
                  </a:pPr>
                  <a:r>
                    <a:rPr lang="en-US" altLang="ja-JP" sz="1000" dirty="0">
                      <a:solidFill>
                        <a:schemeClr val="dk1"/>
                      </a:solidFill>
                      <a:latin typeface="BIZ UDPゴシック" panose="020B0400000000000000" pitchFamily="50" charset="-128"/>
                      <a:ea typeface="BIZ UDPゴシック" panose="020B0400000000000000" pitchFamily="50" charset="-128"/>
                    </a:rPr>
                    <a:t>2024</a:t>
                  </a:r>
                  <a:r>
                    <a:rPr lang="ja-JP" altLang="en-US" sz="1000" dirty="0">
                      <a:solidFill>
                        <a:schemeClr val="dk1"/>
                      </a:solidFill>
                      <a:latin typeface="BIZ UDPゴシック" panose="020B0400000000000000" pitchFamily="50" charset="-128"/>
                      <a:ea typeface="BIZ UDPゴシック" panose="020B0400000000000000" pitchFamily="50" charset="-128"/>
                    </a:rPr>
                    <a:t>年</a:t>
                  </a:r>
                  <a:endParaRPr lang="en-US" altLang="ja-JP" sz="1000" dirty="0">
                    <a:solidFill>
                      <a:schemeClr val="dk1"/>
                    </a:solidFill>
                    <a:latin typeface="BIZ UDPゴシック" panose="020B0400000000000000" pitchFamily="50" charset="-128"/>
                    <a:ea typeface="BIZ UDPゴシック" panose="020B0400000000000000" pitchFamily="50" charset="-128"/>
                  </a:endParaRPr>
                </a:p>
                <a:p>
                  <a:pPr algn="ctr">
                    <a:buClr>
                      <a:schemeClr val="dk1"/>
                    </a:buClr>
                    <a:buSzPts val="1600"/>
                  </a:pPr>
                  <a:r>
                    <a:rPr lang="en-US" altLang="ja-JP" sz="1100" b="1" dirty="0">
                      <a:solidFill>
                        <a:schemeClr val="dk1"/>
                      </a:solidFill>
                      <a:latin typeface="BIZ UDPゴシック" panose="020B0400000000000000" pitchFamily="50" charset="-128"/>
                      <a:ea typeface="BIZ UDPゴシック" panose="020B0400000000000000" pitchFamily="50" charset="-128"/>
                    </a:rPr>
                    <a:t>236</a:t>
                  </a:r>
                  <a:r>
                    <a:rPr lang="ja-JP" altLang="en-US" sz="1100" b="1" dirty="0">
                      <a:solidFill>
                        <a:schemeClr val="dk1"/>
                      </a:solidFill>
                      <a:latin typeface="BIZ UDPゴシック" panose="020B0400000000000000" pitchFamily="50" charset="-128"/>
                      <a:ea typeface="BIZ UDPゴシック" panose="020B0400000000000000" pitchFamily="50" charset="-128"/>
                    </a:rPr>
                    <a:t>円</a:t>
                  </a:r>
                  <a:endParaRPr lang="en-US" altLang="ja-JP" sz="1100" b="1" dirty="0">
                    <a:solidFill>
                      <a:schemeClr val="dk1"/>
                    </a:solidFill>
                    <a:latin typeface="BIZ UDPゴシック" panose="020B0400000000000000" pitchFamily="50" charset="-128"/>
                    <a:ea typeface="BIZ UDPゴシック" panose="020B0400000000000000" pitchFamily="50" charset="-128"/>
                  </a:endParaRPr>
                </a:p>
              </p:txBody>
            </p:sp>
            <p:sp>
              <p:nvSpPr>
                <p:cNvPr id="239" name="矢印: 上向き折線 238">
                  <a:extLst>
                    <a:ext uri="{FF2B5EF4-FFF2-40B4-BE49-F238E27FC236}">
                      <a16:creationId xmlns:a16="http://schemas.microsoft.com/office/drawing/2014/main" id="{87C2E5B0-7176-C524-D55E-0835F10BA399}"/>
                    </a:ext>
                  </a:extLst>
                </p:cNvPr>
                <p:cNvSpPr/>
                <p:nvPr/>
              </p:nvSpPr>
              <p:spPr>
                <a:xfrm>
                  <a:off x="895273" y="6195539"/>
                  <a:ext cx="216557" cy="208118"/>
                </a:xfrm>
                <a:prstGeom prst="bentUpArrow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>
                    <a:latin typeface="BIZ UDPゴシック" panose="020B0400000000000000" pitchFamily="50" charset="-128"/>
                    <a:ea typeface="BIZ UDPゴシック" panose="020B0400000000000000" pitchFamily="50" charset="-128"/>
                  </a:endParaRPr>
                </a:p>
              </p:txBody>
            </p:sp>
          </p:grpSp>
          <p:pic>
            <p:nvPicPr>
              <p:cNvPr id="210" name="図 209">
                <a:extLst>
                  <a:ext uri="{FF2B5EF4-FFF2-40B4-BE49-F238E27FC236}">
                    <a16:creationId xmlns:a16="http://schemas.microsoft.com/office/drawing/2014/main" id="{47F2CB22-D55E-D203-2D1B-D48772D5942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7369451" y="5432772"/>
                <a:ext cx="708500" cy="625147"/>
              </a:xfrm>
              <a:prstGeom prst="rect">
                <a:avLst/>
              </a:prstGeom>
            </p:spPr>
          </p:pic>
        </p:grpSp>
        <p:grpSp>
          <p:nvGrpSpPr>
            <p:cNvPr id="249" name="グループ化 248">
              <a:extLst>
                <a:ext uri="{FF2B5EF4-FFF2-40B4-BE49-F238E27FC236}">
                  <a16:creationId xmlns:a16="http://schemas.microsoft.com/office/drawing/2014/main" id="{8807DE99-6426-DD06-9757-ECEFFC923EC1}"/>
                </a:ext>
              </a:extLst>
            </p:cNvPr>
            <p:cNvGrpSpPr/>
            <p:nvPr/>
          </p:nvGrpSpPr>
          <p:grpSpPr>
            <a:xfrm>
              <a:off x="1838013" y="4947557"/>
              <a:ext cx="1541348" cy="1689915"/>
              <a:chOff x="1919928" y="4911998"/>
              <a:chExt cx="1541348" cy="1689915"/>
            </a:xfrm>
          </p:grpSpPr>
          <p:grpSp>
            <p:nvGrpSpPr>
              <p:cNvPr id="211" name="グループ化 210">
                <a:extLst>
                  <a:ext uri="{FF2B5EF4-FFF2-40B4-BE49-F238E27FC236}">
                    <a16:creationId xmlns:a16="http://schemas.microsoft.com/office/drawing/2014/main" id="{E2AF58A1-080A-6F5E-A30E-DDA98306BFB6}"/>
                  </a:ext>
                </a:extLst>
              </p:cNvPr>
              <p:cNvGrpSpPr/>
              <p:nvPr/>
            </p:nvGrpSpPr>
            <p:grpSpPr>
              <a:xfrm>
                <a:off x="1919928" y="4911998"/>
                <a:ext cx="1541348" cy="1689915"/>
                <a:chOff x="245572" y="4911998"/>
                <a:chExt cx="1541348" cy="1689915"/>
              </a:xfrm>
            </p:grpSpPr>
            <p:sp>
              <p:nvSpPr>
                <p:cNvPr id="212" name="四角形: 角を丸くする 211">
                  <a:extLst>
                    <a:ext uri="{FF2B5EF4-FFF2-40B4-BE49-F238E27FC236}">
                      <a16:creationId xmlns:a16="http://schemas.microsoft.com/office/drawing/2014/main" id="{BF4B9DD7-8BF3-723E-12B2-60FD837817E8}"/>
                    </a:ext>
                  </a:extLst>
                </p:cNvPr>
                <p:cNvSpPr/>
                <p:nvPr/>
              </p:nvSpPr>
              <p:spPr>
                <a:xfrm>
                  <a:off x="245572" y="4985816"/>
                  <a:ext cx="1496911" cy="1616097"/>
                </a:xfrm>
                <a:prstGeom prst="roundRect">
                  <a:avLst/>
                </a:prstGeom>
                <a:ln w="38100">
                  <a:solidFill>
                    <a:srgbClr val="F29558"/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>
                    <a:latin typeface="BIZ UDPゴシック" panose="020B0400000000000000" pitchFamily="50" charset="-128"/>
                    <a:ea typeface="BIZ UDPゴシック" panose="020B0400000000000000" pitchFamily="50" charset="-128"/>
                  </a:endParaRPr>
                </a:p>
              </p:txBody>
            </p:sp>
            <p:sp>
              <p:nvSpPr>
                <p:cNvPr id="213" name="四角形: 角を丸くする 212">
                  <a:extLst>
                    <a:ext uri="{FF2B5EF4-FFF2-40B4-BE49-F238E27FC236}">
                      <a16:creationId xmlns:a16="http://schemas.microsoft.com/office/drawing/2014/main" id="{80DA5902-4D70-8EEC-9854-2494D13938D1}"/>
                    </a:ext>
                  </a:extLst>
                </p:cNvPr>
                <p:cNvSpPr/>
                <p:nvPr/>
              </p:nvSpPr>
              <p:spPr>
                <a:xfrm>
                  <a:off x="324777" y="6106957"/>
                  <a:ext cx="1338500" cy="385283"/>
                </a:xfrm>
                <a:prstGeom prst="roundRect">
                  <a:avLst/>
                </a:prstGeom>
                <a:solidFill>
                  <a:srgbClr val="FCDFBE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>
                    <a:latin typeface="BIZ UDPゴシック" panose="020B0400000000000000" pitchFamily="50" charset="-128"/>
                    <a:ea typeface="BIZ UDPゴシック" panose="020B0400000000000000" pitchFamily="50" charset="-128"/>
                  </a:endParaRPr>
                </a:p>
              </p:txBody>
            </p:sp>
            <p:sp>
              <p:nvSpPr>
                <p:cNvPr id="214" name="Google Shape;152;p5">
                  <a:extLst>
                    <a:ext uri="{FF2B5EF4-FFF2-40B4-BE49-F238E27FC236}">
                      <a16:creationId xmlns:a16="http://schemas.microsoft.com/office/drawing/2014/main" id="{087EB5A4-C3BC-14CA-FBA0-9E41A4820112}"/>
                    </a:ext>
                  </a:extLst>
                </p:cNvPr>
                <p:cNvSpPr txBox="1"/>
                <p:nvPr/>
              </p:nvSpPr>
              <p:spPr>
                <a:xfrm>
                  <a:off x="310721" y="4911998"/>
                  <a:ext cx="1366613" cy="54771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algn="ctr">
                    <a:lnSpc>
                      <a:spcPct val="150000"/>
                    </a:lnSpc>
                    <a:buClr>
                      <a:schemeClr val="dk1"/>
                    </a:buClr>
                    <a:buSzPts val="1600"/>
                  </a:pPr>
                  <a:r>
                    <a:rPr lang="ja-JP" altLang="en-US" sz="1100" b="1" dirty="0">
                      <a:solidFill>
                        <a:schemeClr val="dk1"/>
                      </a:solidFill>
                      <a:latin typeface="BIZ UDPゴシック" panose="020B0400000000000000" pitchFamily="50" charset="-128"/>
                      <a:ea typeface="BIZ UDPゴシック" panose="020B0400000000000000" pitchFamily="50" charset="-128"/>
                    </a:rPr>
                    <a:t>小麦粉</a:t>
                  </a:r>
                  <a:r>
                    <a:rPr lang="en-US" altLang="ja-JP" sz="1100" b="1" dirty="0">
                      <a:solidFill>
                        <a:schemeClr val="dk1"/>
                      </a:solidFill>
                      <a:latin typeface="BIZ UDPゴシック" panose="020B0400000000000000" pitchFamily="50" charset="-128"/>
                      <a:ea typeface="BIZ UDPゴシック" panose="020B0400000000000000" pitchFamily="50" charset="-128"/>
                    </a:rPr>
                    <a:t>1</a:t>
                  </a:r>
                  <a:r>
                    <a:rPr lang="ja-JP" altLang="en-US" sz="1100" b="1" dirty="0">
                      <a:solidFill>
                        <a:schemeClr val="dk1"/>
                      </a:solidFill>
                      <a:latin typeface="BIZ UDPゴシック" panose="020B0400000000000000" pitchFamily="50" charset="-128"/>
                      <a:ea typeface="BIZ UDPゴシック" panose="020B0400000000000000" pitchFamily="50" charset="-128"/>
                    </a:rPr>
                    <a:t>キロ</a:t>
                  </a:r>
                  <a:endParaRPr lang="en-US" altLang="ja-JP" sz="1100" b="1" dirty="0">
                    <a:solidFill>
                      <a:schemeClr val="dk1"/>
                    </a:solidFill>
                    <a:latin typeface="BIZ UDPゴシック" panose="020B0400000000000000" pitchFamily="50" charset="-128"/>
                    <a:ea typeface="BIZ UDPゴシック" panose="020B0400000000000000" pitchFamily="50" charset="-128"/>
                  </a:endParaRPr>
                </a:p>
              </p:txBody>
            </p:sp>
            <p:sp>
              <p:nvSpPr>
                <p:cNvPr id="216" name="Google Shape;152;p5">
                  <a:extLst>
                    <a:ext uri="{FF2B5EF4-FFF2-40B4-BE49-F238E27FC236}">
                      <a16:creationId xmlns:a16="http://schemas.microsoft.com/office/drawing/2014/main" id="{6066B0A3-0E18-DA39-CEB2-9E9D7FA431FB}"/>
                    </a:ext>
                  </a:extLst>
                </p:cNvPr>
                <p:cNvSpPr txBox="1"/>
                <p:nvPr/>
              </p:nvSpPr>
              <p:spPr>
                <a:xfrm>
                  <a:off x="254920" y="6023183"/>
                  <a:ext cx="715809" cy="54771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algn="ctr">
                    <a:buClr>
                      <a:schemeClr val="dk1"/>
                    </a:buClr>
                    <a:buSzPts val="1600"/>
                  </a:pPr>
                  <a:r>
                    <a:rPr lang="en-US" altLang="ja-JP" sz="1000" dirty="0">
                      <a:solidFill>
                        <a:schemeClr val="dk1"/>
                      </a:solidFill>
                      <a:latin typeface="BIZ UDPゴシック" panose="020B0400000000000000" pitchFamily="50" charset="-128"/>
                      <a:ea typeface="BIZ UDPゴシック" panose="020B0400000000000000" pitchFamily="50" charset="-128"/>
                    </a:rPr>
                    <a:t>2004</a:t>
                  </a:r>
                  <a:r>
                    <a:rPr lang="ja-JP" altLang="en-US" sz="1000" dirty="0">
                      <a:solidFill>
                        <a:schemeClr val="dk1"/>
                      </a:solidFill>
                      <a:latin typeface="BIZ UDPゴシック" panose="020B0400000000000000" pitchFamily="50" charset="-128"/>
                      <a:ea typeface="BIZ UDPゴシック" panose="020B0400000000000000" pitchFamily="50" charset="-128"/>
                    </a:rPr>
                    <a:t>年</a:t>
                  </a:r>
                  <a:endParaRPr lang="en-US" altLang="ja-JP" sz="1000" dirty="0">
                    <a:solidFill>
                      <a:schemeClr val="dk1"/>
                    </a:solidFill>
                    <a:latin typeface="BIZ UDPゴシック" panose="020B0400000000000000" pitchFamily="50" charset="-128"/>
                    <a:ea typeface="BIZ UDPゴシック" panose="020B0400000000000000" pitchFamily="50" charset="-128"/>
                  </a:endParaRPr>
                </a:p>
                <a:p>
                  <a:pPr algn="ctr">
                    <a:buClr>
                      <a:schemeClr val="dk1"/>
                    </a:buClr>
                    <a:buSzPts val="1600"/>
                  </a:pPr>
                  <a:r>
                    <a:rPr lang="en-US" altLang="ja-JP" sz="1100" b="1" dirty="0">
                      <a:solidFill>
                        <a:schemeClr val="dk1"/>
                      </a:solidFill>
                      <a:latin typeface="BIZ UDPゴシック" panose="020B0400000000000000" pitchFamily="50" charset="-128"/>
                      <a:ea typeface="BIZ UDPゴシック" panose="020B0400000000000000" pitchFamily="50" charset="-128"/>
                    </a:rPr>
                    <a:t>189</a:t>
                  </a:r>
                  <a:r>
                    <a:rPr lang="ja-JP" altLang="en-US" sz="1100" b="1" dirty="0">
                      <a:solidFill>
                        <a:schemeClr val="dk1"/>
                      </a:solidFill>
                      <a:latin typeface="BIZ UDPゴシック" panose="020B0400000000000000" pitchFamily="50" charset="-128"/>
                      <a:ea typeface="BIZ UDPゴシック" panose="020B0400000000000000" pitchFamily="50" charset="-128"/>
                    </a:rPr>
                    <a:t>円</a:t>
                  </a:r>
                  <a:endParaRPr lang="en-US" altLang="ja-JP" sz="1100" b="1" dirty="0">
                    <a:solidFill>
                      <a:schemeClr val="dk1"/>
                    </a:solidFill>
                    <a:latin typeface="BIZ UDPゴシック" panose="020B0400000000000000" pitchFamily="50" charset="-128"/>
                    <a:ea typeface="BIZ UDPゴシック" panose="020B0400000000000000" pitchFamily="50" charset="-128"/>
                  </a:endParaRPr>
                </a:p>
              </p:txBody>
            </p:sp>
            <p:sp>
              <p:nvSpPr>
                <p:cNvPr id="217" name="Google Shape;152;p5">
                  <a:extLst>
                    <a:ext uri="{FF2B5EF4-FFF2-40B4-BE49-F238E27FC236}">
                      <a16:creationId xmlns:a16="http://schemas.microsoft.com/office/drawing/2014/main" id="{4C5986C8-BCD0-DB89-DD9C-80E0E636261B}"/>
                    </a:ext>
                  </a:extLst>
                </p:cNvPr>
                <p:cNvSpPr txBox="1"/>
                <p:nvPr/>
              </p:nvSpPr>
              <p:spPr>
                <a:xfrm>
                  <a:off x="996116" y="6023183"/>
                  <a:ext cx="790804" cy="54771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algn="ctr">
                    <a:buClr>
                      <a:schemeClr val="dk1"/>
                    </a:buClr>
                    <a:buSzPts val="1600"/>
                  </a:pPr>
                  <a:r>
                    <a:rPr lang="en-US" altLang="ja-JP" sz="1000" dirty="0">
                      <a:solidFill>
                        <a:schemeClr val="dk1"/>
                      </a:solidFill>
                      <a:latin typeface="BIZ UDPゴシック" panose="020B0400000000000000" pitchFamily="50" charset="-128"/>
                      <a:ea typeface="BIZ UDPゴシック" panose="020B0400000000000000" pitchFamily="50" charset="-128"/>
                    </a:rPr>
                    <a:t>2024</a:t>
                  </a:r>
                  <a:r>
                    <a:rPr lang="ja-JP" altLang="en-US" sz="1000" dirty="0">
                      <a:solidFill>
                        <a:schemeClr val="dk1"/>
                      </a:solidFill>
                      <a:latin typeface="BIZ UDPゴシック" panose="020B0400000000000000" pitchFamily="50" charset="-128"/>
                      <a:ea typeface="BIZ UDPゴシック" panose="020B0400000000000000" pitchFamily="50" charset="-128"/>
                    </a:rPr>
                    <a:t>年</a:t>
                  </a:r>
                  <a:endParaRPr lang="en-US" altLang="ja-JP" sz="1000" dirty="0">
                    <a:solidFill>
                      <a:schemeClr val="dk1"/>
                    </a:solidFill>
                    <a:latin typeface="BIZ UDPゴシック" panose="020B0400000000000000" pitchFamily="50" charset="-128"/>
                    <a:ea typeface="BIZ UDPゴシック" panose="020B0400000000000000" pitchFamily="50" charset="-128"/>
                  </a:endParaRPr>
                </a:p>
                <a:p>
                  <a:pPr algn="ctr">
                    <a:buClr>
                      <a:schemeClr val="dk1"/>
                    </a:buClr>
                    <a:buSzPts val="1600"/>
                  </a:pPr>
                  <a:r>
                    <a:rPr lang="en-US" altLang="ja-JP" sz="1100" b="1" dirty="0">
                      <a:solidFill>
                        <a:schemeClr val="dk1"/>
                      </a:solidFill>
                      <a:latin typeface="BIZ UDPゴシック" panose="020B0400000000000000" pitchFamily="50" charset="-128"/>
                      <a:ea typeface="BIZ UDPゴシック" panose="020B0400000000000000" pitchFamily="50" charset="-128"/>
                    </a:rPr>
                    <a:t>339</a:t>
                  </a:r>
                  <a:r>
                    <a:rPr lang="ja-JP" altLang="en-US" sz="1100" b="1" dirty="0">
                      <a:solidFill>
                        <a:schemeClr val="dk1"/>
                      </a:solidFill>
                      <a:latin typeface="BIZ UDPゴシック" panose="020B0400000000000000" pitchFamily="50" charset="-128"/>
                      <a:ea typeface="BIZ UDPゴシック" panose="020B0400000000000000" pitchFamily="50" charset="-128"/>
                    </a:rPr>
                    <a:t>円</a:t>
                  </a:r>
                  <a:endParaRPr lang="en-US" altLang="ja-JP" sz="1100" b="1" dirty="0">
                    <a:solidFill>
                      <a:schemeClr val="dk1"/>
                    </a:solidFill>
                    <a:latin typeface="BIZ UDPゴシック" panose="020B0400000000000000" pitchFamily="50" charset="-128"/>
                    <a:ea typeface="BIZ UDPゴシック" panose="020B0400000000000000" pitchFamily="50" charset="-128"/>
                  </a:endParaRPr>
                </a:p>
              </p:txBody>
            </p:sp>
            <p:sp>
              <p:nvSpPr>
                <p:cNvPr id="218" name="矢印: 上向き折線 217">
                  <a:extLst>
                    <a:ext uri="{FF2B5EF4-FFF2-40B4-BE49-F238E27FC236}">
                      <a16:creationId xmlns:a16="http://schemas.microsoft.com/office/drawing/2014/main" id="{AAA46C87-D3A1-BDBD-E2AC-82789FA510A7}"/>
                    </a:ext>
                  </a:extLst>
                </p:cNvPr>
                <p:cNvSpPr/>
                <p:nvPr/>
              </p:nvSpPr>
              <p:spPr>
                <a:xfrm>
                  <a:off x="895273" y="6195539"/>
                  <a:ext cx="216557" cy="208118"/>
                </a:xfrm>
                <a:prstGeom prst="bentUpArrow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>
                    <a:latin typeface="BIZ UDPゴシック" panose="020B0400000000000000" pitchFamily="50" charset="-128"/>
                    <a:ea typeface="BIZ UDPゴシック" panose="020B0400000000000000" pitchFamily="50" charset="-128"/>
                  </a:endParaRPr>
                </a:p>
              </p:txBody>
            </p:sp>
          </p:grpSp>
          <p:pic>
            <p:nvPicPr>
              <p:cNvPr id="169" name="図 168">
                <a:extLst>
                  <a:ext uri="{FF2B5EF4-FFF2-40B4-BE49-F238E27FC236}">
                    <a16:creationId xmlns:a16="http://schemas.microsoft.com/office/drawing/2014/main" id="{DE48F228-1A9B-9913-C7EB-A613620CDCD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380898" y="5377711"/>
                <a:ext cx="619408" cy="640663"/>
              </a:xfrm>
              <a:prstGeom prst="rect">
                <a:avLst/>
              </a:prstGeom>
            </p:spPr>
          </p:pic>
        </p:grpSp>
        <p:grpSp>
          <p:nvGrpSpPr>
            <p:cNvPr id="251" name="グループ化 250">
              <a:extLst>
                <a:ext uri="{FF2B5EF4-FFF2-40B4-BE49-F238E27FC236}">
                  <a16:creationId xmlns:a16="http://schemas.microsoft.com/office/drawing/2014/main" id="{D9DFAC6F-34D6-3B99-DD66-8FB59C26990A}"/>
                </a:ext>
              </a:extLst>
            </p:cNvPr>
            <p:cNvGrpSpPr/>
            <p:nvPr/>
          </p:nvGrpSpPr>
          <p:grpSpPr>
            <a:xfrm>
              <a:off x="5022895" y="4947557"/>
              <a:ext cx="1541348" cy="1689915"/>
              <a:chOff x="5251160" y="4914662"/>
              <a:chExt cx="1541348" cy="1689915"/>
            </a:xfrm>
          </p:grpSpPr>
          <p:grpSp>
            <p:nvGrpSpPr>
              <p:cNvPr id="226" name="グループ化 225">
                <a:extLst>
                  <a:ext uri="{FF2B5EF4-FFF2-40B4-BE49-F238E27FC236}">
                    <a16:creationId xmlns:a16="http://schemas.microsoft.com/office/drawing/2014/main" id="{59665996-07AA-ECA5-5696-1348789EC317}"/>
                  </a:ext>
                </a:extLst>
              </p:cNvPr>
              <p:cNvGrpSpPr/>
              <p:nvPr/>
            </p:nvGrpSpPr>
            <p:grpSpPr>
              <a:xfrm>
                <a:off x="5251160" y="4914662"/>
                <a:ext cx="1541348" cy="1689915"/>
                <a:chOff x="245572" y="4911998"/>
                <a:chExt cx="1541348" cy="1689915"/>
              </a:xfrm>
            </p:grpSpPr>
            <p:sp>
              <p:nvSpPr>
                <p:cNvPr id="227" name="四角形: 角を丸くする 226">
                  <a:extLst>
                    <a:ext uri="{FF2B5EF4-FFF2-40B4-BE49-F238E27FC236}">
                      <a16:creationId xmlns:a16="http://schemas.microsoft.com/office/drawing/2014/main" id="{2010BB16-D852-A176-0E92-5B33E8512714}"/>
                    </a:ext>
                  </a:extLst>
                </p:cNvPr>
                <p:cNvSpPr/>
                <p:nvPr/>
              </p:nvSpPr>
              <p:spPr>
                <a:xfrm>
                  <a:off x="245572" y="4985816"/>
                  <a:ext cx="1496911" cy="1616097"/>
                </a:xfrm>
                <a:prstGeom prst="roundRect">
                  <a:avLst/>
                </a:prstGeom>
                <a:ln w="38100">
                  <a:solidFill>
                    <a:srgbClr val="F29558"/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>
                    <a:latin typeface="BIZ UDPゴシック" panose="020B0400000000000000" pitchFamily="50" charset="-128"/>
                    <a:ea typeface="BIZ UDPゴシック" panose="020B0400000000000000" pitchFamily="50" charset="-128"/>
                  </a:endParaRPr>
                </a:p>
              </p:txBody>
            </p:sp>
            <p:sp>
              <p:nvSpPr>
                <p:cNvPr id="228" name="四角形: 角を丸くする 227">
                  <a:extLst>
                    <a:ext uri="{FF2B5EF4-FFF2-40B4-BE49-F238E27FC236}">
                      <a16:creationId xmlns:a16="http://schemas.microsoft.com/office/drawing/2014/main" id="{6B372E9F-75E2-AF56-619A-C84AB6D3C3ED}"/>
                    </a:ext>
                  </a:extLst>
                </p:cNvPr>
                <p:cNvSpPr/>
                <p:nvPr/>
              </p:nvSpPr>
              <p:spPr>
                <a:xfrm>
                  <a:off x="324777" y="6106957"/>
                  <a:ext cx="1338500" cy="385283"/>
                </a:xfrm>
                <a:prstGeom prst="roundRect">
                  <a:avLst/>
                </a:prstGeom>
                <a:solidFill>
                  <a:srgbClr val="FCDFBE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>
                    <a:latin typeface="BIZ UDPゴシック" panose="020B0400000000000000" pitchFamily="50" charset="-128"/>
                    <a:ea typeface="BIZ UDPゴシック" panose="020B0400000000000000" pitchFamily="50" charset="-128"/>
                  </a:endParaRPr>
                </a:p>
              </p:txBody>
            </p:sp>
            <p:sp>
              <p:nvSpPr>
                <p:cNvPr id="229" name="Google Shape;152;p5">
                  <a:extLst>
                    <a:ext uri="{FF2B5EF4-FFF2-40B4-BE49-F238E27FC236}">
                      <a16:creationId xmlns:a16="http://schemas.microsoft.com/office/drawing/2014/main" id="{7F230203-427E-CF4D-F26E-CD8F289E3916}"/>
                    </a:ext>
                  </a:extLst>
                </p:cNvPr>
                <p:cNvSpPr txBox="1"/>
                <p:nvPr/>
              </p:nvSpPr>
              <p:spPr>
                <a:xfrm>
                  <a:off x="310721" y="4911998"/>
                  <a:ext cx="1366613" cy="54771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algn="ctr">
                    <a:lnSpc>
                      <a:spcPct val="150000"/>
                    </a:lnSpc>
                    <a:buClr>
                      <a:schemeClr val="dk1"/>
                    </a:buClr>
                    <a:buSzPts val="1600"/>
                  </a:pPr>
                  <a:r>
                    <a:rPr lang="ja-JP" altLang="en-US" sz="1100" b="1" dirty="0">
                      <a:solidFill>
                        <a:schemeClr val="dk1"/>
                      </a:solidFill>
                      <a:latin typeface="BIZ UDPゴシック" panose="020B0400000000000000" pitchFamily="50" charset="-128"/>
                      <a:ea typeface="BIZ UDPゴシック" panose="020B0400000000000000" pitchFamily="50" charset="-128"/>
                    </a:rPr>
                    <a:t>じゃがいも</a:t>
                  </a:r>
                  <a:r>
                    <a:rPr lang="en-US" altLang="ja-JP" sz="1100" b="1" dirty="0">
                      <a:solidFill>
                        <a:schemeClr val="dk1"/>
                      </a:solidFill>
                      <a:latin typeface="BIZ UDPゴシック" panose="020B0400000000000000" pitchFamily="50" charset="-128"/>
                      <a:ea typeface="BIZ UDPゴシック" panose="020B0400000000000000" pitchFamily="50" charset="-128"/>
                    </a:rPr>
                    <a:t>1</a:t>
                  </a:r>
                  <a:r>
                    <a:rPr lang="ja-JP" altLang="en-US" sz="1100" b="1" dirty="0">
                      <a:solidFill>
                        <a:schemeClr val="dk1"/>
                      </a:solidFill>
                      <a:latin typeface="BIZ UDPゴシック" panose="020B0400000000000000" pitchFamily="50" charset="-128"/>
                      <a:ea typeface="BIZ UDPゴシック" panose="020B0400000000000000" pitchFamily="50" charset="-128"/>
                    </a:rPr>
                    <a:t>キロ</a:t>
                  </a:r>
                  <a:endParaRPr lang="en-US" altLang="ja-JP" sz="1100" b="1" dirty="0">
                    <a:solidFill>
                      <a:schemeClr val="dk1"/>
                    </a:solidFill>
                    <a:latin typeface="BIZ UDPゴシック" panose="020B0400000000000000" pitchFamily="50" charset="-128"/>
                    <a:ea typeface="BIZ UDPゴシック" panose="020B0400000000000000" pitchFamily="50" charset="-128"/>
                  </a:endParaRPr>
                </a:p>
              </p:txBody>
            </p:sp>
            <p:sp>
              <p:nvSpPr>
                <p:cNvPr id="230" name="Google Shape;152;p5">
                  <a:extLst>
                    <a:ext uri="{FF2B5EF4-FFF2-40B4-BE49-F238E27FC236}">
                      <a16:creationId xmlns:a16="http://schemas.microsoft.com/office/drawing/2014/main" id="{2278B63C-F024-8F4E-86CF-4EA3774E241C}"/>
                    </a:ext>
                  </a:extLst>
                </p:cNvPr>
                <p:cNvSpPr txBox="1"/>
                <p:nvPr/>
              </p:nvSpPr>
              <p:spPr>
                <a:xfrm>
                  <a:off x="254920" y="6023183"/>
                  <a:ext cx="715809" cy="54771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algn="ctr">
                    <a:buClr>
                      <a:schemeClr val="dk1"/>
                    </a:buClr>
                    <a:buSzPts val="1600"/>
                  </a:pPr>
                  <a:r>
                    <a:rPr lang="en-US" altLang="ja-JP" sz="1000" dirty="0">
                      <a:solidFill>
                        <a:schemeClr val="dk1"/>
                      </a:solidFill>
                      <a:latin typeface="BIZ UDPゴシック" panose="020B0400000000000000" pitchFamily="50" charset="-128"/>
                      <a:ea typeface="BIZ UDPゴシック" panose="020B0400000000000000" pitchFamily="50" charset="-128"/>
                    </a:rPr>
                    <a:t>2004</a:t>
                  </a:r>
                  <a:r>
                    <a:rPr lang="ja-JP" altLang="en-US" sz="1000" dirty="0">
                      <a:solidFill>
                        <a:schemeClr val="dk1"/>
                      </a:solidFill>
                      <a:latin typeface="BIZ UDPゴシック" panose="020B0400000000000000" pitchFamily="50" charset="-128"/>
                      <a:ea typeface="BIZ UDPゴシック" panose="020B0400000000000000" pitchFamily="50" charset="-128"/>
                    </a:rPr>
                    <a:t>年</a:t>
                  </a:r>
                  <a:endParaRPr lang="en-US" altLang="ja-JP" sz="1000" dirty="0">
                    <a:solidFill>
                      <a:schemeClr val="dk1"/>
                    </a:solidFill>
                    <a:latin typeface="BIZ UDPゴシック" panose="020B0400000000000000" pitchFamily="50" charset="-128"/>
                    <a:ea typeface="BIZ UDPゴシック" panose="020B0400000000000000" pitchFamily="50" charset="-128"/>
                  </a:endParaRPr>
                </a:p>
                <a:p>
                  <a:pPr algn="ctr">
                    <a:buClr>
                      <a:schemeClr val="dk1"/>
                    </a:buClr>
                    <a:buSzPts val="1600"/>
                  </a:pPr>
                  <a:r>
                    <a:rPr lang="en-US" altLang="ja-JP" sz="1100" b="1" dirty="0">
                      <a:solidFill>
                        <a:schemeClr val="dk1"/>
                      </a:solidFill>
                      <a:latin typeface="BIZ UDPゴシック" panose="020B0400000000000000" pitchFamily="50" charset="-128"/>
                      <a:ea typeface="BIZ UDPゴシック" panose="020B0400000000000000" pitchFamily="50" charset="-128"/>
                    </a:rPr>
                    <a:t>283</a:t>
                  </a:r>
                  <a:r>
                    <a:rPr lang="ja-JP" altLang="en-US" sz="1100" b="1" dirty="0">
                      <a:solidFill>
                        <a:schemeClr val="dk1"/>
                      </a:solidFill>
                      <a:latin typeface="BIZ UDPゴシック" panose="020B0400000000000000" pitchFamily="50" charset="-128"/>
                      <a:ea typeface="BIZ UDPゴシック" panose="020B0400000000000000" pitchFamily="50" charset="-128"/>
                    </a:rPr>
                    <a:t>円</a:t>
                  </a:r>
                  <a:endParaRPr lang="en-US" altLang="ja-JP" sz="1100" b="1" dirty="0">
                    <a:solidFill>
                      <a:schemeClr val="dk1"/>
                    </a:solidFill>
                    <a:latin typeface="BIZ UDPゴシック" panose="020B0400000000000000" pitchFamily="50" charset="-128"/>
                    <a:ea typeface="BIZ UDPゴシック" panose="020B0400000000000000" pitchFamily="50" charset="-128"/>
                  </a:endParaRPr>
                </a:p>
              </p:txBody>
            </p:sp>
            <p:sp>
              <p:nvSpPr>
                <p:cNvPr id="231" name="Google Shape;152;p5">
                  <a:extLst>
                    <a:ext uri="{FF2B5EF4-FFF2-40B4-BE49-F238E27FC236}">
                      <a16:creationId xmlns:a16="http://schemas.microsoft.com/office/drawing/2014/main" id="{9D76359D-6B65-D9A4-BA69-2503ADEF15F8}"/>
                    </a:ext>
                  </a:extLst>
                </p:cNvPr>
                <p:cNvSpPr txBox="1"/>
                <p:nvPr/>
              </p:nvSpPr>
              <p:spPr>
                <a:xfrm>
                  <a:off x="996116" y="6023183"/>
                  <a:ext cx="790804" cy="54771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algn="ctr">
                    <a:buClr>
                      <a:schemeClr val="dk1"/>
                    </a:buClr>
                    <a:buSzPts val="1600"/>
                  </a:pPr>
                  <a:r>
                    <a:rPr lang="en-US" altLang="ja-JP" sz="1000" dirty="0">
                      <a:solidFill>
                        <a:schemeClr val="dk1"/>
                      </a:solidFill>
                      <a:latin typeface="BIZ UDPゴシック" panose="020B0400000000000000" pitchFamily="50" charset="-128"/>
                      <a:ea typeface="BIZ UDPゴシック" panose="020B0400000000000000" pitchFamily="50" charset="-128"/>
                    </a:rPr>
                    <a:t>2024</a:t>
                  </a:r>
                  <a:r>
                    <a:rPr lang="ja-JP" altLang="en-US" sz="1000" dirty="0">
                      <a:solidFill>
                        <a:schemeClr val="dk1"/>
                      </a:solidFill>
                      <a:latin typeface="BIZ UDPゴシック" panose="020B0400000000000000" pitchFamily="50" charset="-128"/>
                      <a:ea typeface="BIZ UDPゴシック" panose="020B0400000000000000" pitchFamily="50" charset="-128"/>
                    </a:rPr>
                    <a:t>年</a:t>
                  </a:r>
                  <a:endParaRPr lang="en-US" altLang="ja-JP" sz="1000" dirty="0">
                    <a:solidFill>
                      <a:schemeClr val="dk1"/>
                    </a:solidFill>
                    <a:latin typeface="BIZ UDPゴシック" panose="020B0400000000000000" pitchFamily="50" charset="-128"/>
                    <a:ea typeface="BIZ UDPゴシック" panose="020B0400000000000000" pitchFamily="50" charset="-128"/>
                  </a:endParaRPr>
                </a:p>
                <a:p>
                  <a:pPr algn="ctr">
                    <a:buClr>
                      <a:schemeClr val="dk1"/>
                    </a:buClr>
                    <a:buSzPts val="1600"/>
                  </a:pPr>
                  <a:r>
                    <a:rPr lang="en-US" altLang="ja-JP" sz="1100" b="1" dirty="0">
                      <a:solidFill>
                        <a:schemeClr val="dk1"/>
                      </a:solidFill>
                      <a:latin typeface="BIZ UDPゴシック" panose="020B0400000000000000" pitchFamily="50" charset="-128"/>
                      <a:ea typeface="BIZ UDPゴシック" panose="020B0400000000000000" pitchFamily="50" charset="-128"/>
                    </a:rPr>
                    <a:t>419</a:t>
                  </a:r>
                  <a:r>
                    <a:rPr lang="ja-JP" altLang="en-US" sz="1100" b="1" dirty="0">
                      <a:solidFill>
                        <a:schemeClr val="dk1"/>
                      </a:solidFill>
                      <a:latin typeface="BIZ UDPゴシック" panose="020B0400000000000000" pitchFamily="50" charset="-128"/>
                      <a:ea typeface="BIZ UDPゴシック" panose="020B0400000000000000" pitchFamily="50" charset="-128"/>
                    </a:rPr>
                    <a:t>円</a:t>
                  </a:r>
                  <a:endParaRPr lang="en-US" altLang="ja-JP" sz="1100" b="1" dirty="0">
                    <a:solidFill>
                      <a:schemeClr val="dk1"/>
                    </a:solidFill>
                    <a:latin typeface="BIZ UDPゴシック" panose="020B0400000000000000" pitchFamily="50" charset="-128"/>
                    <a:ea typeface="BIZ UDPゴシック" panose="020B0400000000000000" pitchFamily="50" charset="-128"/>
                  </a:endParaRPr>
                </a:p>
              </p:txBody>
            </p:sp>
            <p:sp>
              <p:nvSpPr>
                <p:cNvPr id="232" name="矢印: 上向き折線 231">
                  <a:extLst>
                    <a:ext uri="{FF2B5EF4-FFF2-40B4-BE49-F238E27FC236}">
                      <a16:creationId xmlns:a16="http://schemas.microsoft.com/office/drawing/2014/main" id="{628469F9-D8E6-1A47-3E66-5BB6ADBE4D75}"/>
                    </a:ext>
                  </a:extLst>
                </p:cNvPr>
                <p:cNvSpPr/>
                <p:nvPr/>
              </p:nvSpPr>
              <p:spPr>
                <a:xfrm>
                  <a:off x="895273" y="6195539"/>
                  <a:ext cx="216557" cy="208118"/>
                </a:xfrm>
                <a:prstGeom prst="bentUpArrow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>
                    <a:latin typeface="BIZ UDPゴシック" panose="020B0400000000000000" pitchFamily="50" charset="-128"/>
                    <a:ea typeface="BIZ UDPゴシック" panose="020B0400000000000000" pitchFamily="50" charset="-128"/>
                  </a:endParaRPr>
                </a:p>
              </p:txBody>
            </p:sp>
          </p:grpSp>
          <p:pic>
            <p:nvPicPr>
              <p:cNvPr id="200" name="図 199">
                <a:extLst>
                  <a:ext uri="{FF2B5EF4-FFF2-40B4-BE49-F238E27FC236}">
                    <a16:creationId xmlns:a16="http://schemas.microsoft.com/office/drawing/2014/main" id="{A818FE74-E2C6-18D3-B3B1-9E6688CB5C6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628374" y="5432886"/>
                <a:ext cx="767871" cy="609908"/>
              </a:xfrm>
              <a:prstGeom prst="rect">
                <a:avLst/>
              </a:prstGeom>
            </p:spPr>
          </p:pic>
        </p:grpSp>
        <p:grpSp>
          <p:nvGrpSpPr>
            <p:cNvPr id="253" name="グループ化 252">
              <a:extLst>
                <a:ext uri="{FF2B5EF4-FFF2-40B4-BE49-F238E27FC236}">
                  <a16:creationId xmlns:a16="http://schemas.microsoft.com/office/drawing/2014/main" id="{8522EDB3-5BDC-172C-1C56-67C8ECBA2B9B}"/>
                </a:ext>
              </a:extLst>
            </p:cNvPr>
            <p:cNvGrpSpPr/>
            <p:nvPr/>
          </p:nvGrpSpPr>
          <p:grpSpPr>
            <a:xfrm>
              <a:off x="8207779" y="4947557"/>
              <a:ext cx="1541348" cy="1689915"/>
              <a:chOff x="8831085" y="4911998"/>
              <a:chExt cx="1541348" cy="1689915"/>
            </a:xfrm>
          </p:grpSpPr>
          <p:grpSp>
            <p:nvGrpSpPr>
              <p:cNvPr id="240" name="グループ化 239">
                <a:extLst>
                  <a:ext uri="{FF2B5EF4-FFF2-40B4-BE49-F238E27FC236}">
                    <a16:creationId xmlns:a16="http://schemas.microsoft.com/office/drawing/2014/main" id="{5841B8A2-FCC7-A46A-2E80-A10A6549B161}"/>
                  </a:ext>
                </a:extLst>
              </p:cNvPr>
              <p:cNvGrpSpPr/>
              <p:nvPr/>
            </p:nvGrpSpPr>
            <p:grpSpPr>
              <a:xfrm>
                <a:off x="8831085" y="4911998"/>
                <a:ext cx="1541348" cy="1689915"/>
                <a:chOff x="245572" y="4911998"/>
                <a:chExt cx="1541348" cy="1689915"/>
              </a:xfrm>
            </p:grpSpPr>
            <p:sp>
              <p:nvSpPr>
                <p:cNvPr id="241" name="四角形: 角を丸くする 240">
                  <a:extLst>
                    <a:ext uri="{FF2B5EF4-FFF2-40B4-BE49-F238E27FC236}">
                      <a16:creationId xmlns:a16="http://schemas.microsoft.com/office/drawing/2014/main" id="{A127F571-60BD-4E63-E0F5-B9A9884A0E11}"/>
                    </a:ext>
                  </a:extLst>
                </p:cNvPr>
                <p:cNvSpPr/>
                <p:nvPr/>
              </p:nvSpPr>
              <p:spPr>
                <a:xfrm>
                  <a:off x="245572" y="4985816"/>
                  <a:ext cx="1496911" cy="1616097"/>
                </a:xfrm>
                <a:prstGeom prst="roundRect">
                  <a:avLst/>
                </a:prstGeom>
                <a:ln w="38100">
                  <a:solidFill>
                    <a:srgbClr val="F29558"/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>
                    <a:latin typeface="BIZ UDPゴシック" panose="020B0400000000000000" pitchFamily="50" charset="-128"/>
                    <a:ea typeface="BIZ UDPゴシック" panose="020B0400000000000000" pitchFamily="50" charset="-128"/>
                  </a:endParaRPr>
                </a:p>
              </p:txBody>
            </p:sp>
            <p:sp>
              <p:nvSpPr>
                <p:cNvPr id="242" name="四角形: 角を丸くする 241">
                  <a:extLst>
                    <a:ext uri="{FF2B5EF4-FFF2-40B4-BE49-F238E27FC236}">
                      <a16:creationId xmlns:a16="http://schemas.microsoft.com/office/drawing/2014/main" id="{224AD03B-2EBB-DAC5-2268-6A8484FFE561}"/>
                    </a:ext>
                  </a:extLst>
                </p:cNvPr>
                <p:cNvSpPr/>
                <p:nvPr/>
              </p:nvSpPr>
              <p:spPr>
                <a:xfrm>
                  <a:off x="324777" y="6106957"/>
                  <a:ext cx="1338500" cy="385283"/>
                </a:xfrm>
                <a:prstGeom prst="roundRect">
                  <a:avLst/>
                </a:prstGeom>
                <a:solidFill>
                  <a:srgbClr val="FCDFBE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>
                    <a:latin typeface="BIZ UDPゴシック" panose="020B0400000000000000" pitchFamily="50" charset="-128"/>
                    <a:ea typeface="BIZ UDPゴシック" panose="020B0400000000000000" pitchFamily="50" charset="-128"/>
                  </a:endParaRPr>
                </a:p>
              </p:txBody>
            </p:sp>
            <p:sp>
              <p:nvSpPr>
                <p:cNvPr id="243" name="Google Shape;152;p5">
                  <a:extLst>
                    <a:ext uri="{FF2B5EF4-FFF2-40B4-BE49-F238E27FC236}">
                      <a16:creationId xmlns:a16="http://schemas.microsoft.com/office/drawing/2014/main" id="{ED03AF1A-4F8A-B47D-BFD9-9CBDD04E624A}"/>
                    </a:ext>
                  </a:extLst>
                </p:cNvPr>
                <p:cNvSpPr txBox="1"/>
                <p:nvPr/>
              </p:nvSpPr>
              <p:spPr>
                <a:xfrm>
                  <a:off x="310721" y="4911998"/>
                  <a:ext cx="1366613" cy="54771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algn="ctr">
                    <a:lnSpc>
                      <a:spcPct val="150000"/>
                    </a:lnSpc>
                    <a:buClr>
                      <a:schemeClr val="dk1"/>
                    </a:buClr>
                    <a:buSzPts val="1600"/>
                  </a:pPr>
                  <a:r>
                    <a:rPr lang="ja-JP" altLang="en-US" sz="1100" b="1" dirty="0">
                      <a:solidFill>
                        <a:schemeClr val="dk1"/>
                      </a:solidFill>
                      <a:latin typeface="BIZ UDPゴシック" panose="020B0400000000000000" pitchFamily="50" charset="-128"/>
                      <a:ea typeface="BIZ UDPゴシック" panose="020B0400000000000000" pitchFamily="50" charset="-128"/>
                    </a:rPr>
                    <a:t>ノート</a:t>
                  </a:r>
                  <a:r>
                    <a:rPr lang="en-US" altLang="ja-JP" sz="1100" b="1" dirty="0">
                      <a:solidFill>
                        <a:schemeClr val="dk1"/>
                      </a:solidFill>
                      <a:latin typeface="BIZ UDPゴシック" panose="020B0400000000000000" pitchFamily="50" charset="-128"/>
                      <a:ea typeface="BIZ UDPゴシック" panose="020B0400000000000000" pitchFamily="50" charset="-128"/>
                    </a:rPr>
                    <a:t>1</a:t>
                  </a:r>
                  <a:r>
                    <a:rPr lang="ja-JP" altLang="en-US" sz="1100" b="1" dirty="0">
                      <a:solidFill>
                        <a:schemeClr val="dk1"/>
                      </a:solidFill>
                      <a:latin typeface="BIZ UDPゴシック" panose="020B0400000000000000" pitchFamily="50" charset="-128"/>
                      <a:ea typeface="BIZ UDPゴシック" panose="020B0400000000000000" pitchFamily="50" charset="-128"/>
                    </a:rPr>
                    <a:t>冊</a:t>
                  </a:r>
                  <a:endParaRPr lang="en-US" altLang="ja-JP" sz="1100" b="1" dirty="0">
                    <a:solidFill>
                      <a:schemeClr val="dk1"/>
                    </a:solidFill>
                    <a:latin typeface="BIZ UDPゴシック" panose="020B0400000000000000" pitchFamily="50" charset="-128"/>
                    <a:ea typeface="BIZ UDPゴシック" panose="020B0400000000000000" pitchFamily="50" charset="-128"/>
                  </a:endParaRPr>
                </a:p>
              </p:txBody>
            </p:sp>
            <p:sp>
              <p:nvSpPr>
                <p:cNvPr id="244" name="Google Shape;152;p5">
                  <a:extLst>
                    <a:ext uri="{FF2B5EF4-FFF2-40B4-BE49-F238E27FC236}">
                      <a16:creationId xmlns:a16="http://schemas.microsoft.com/office/drawing/2014/main" id="{38DA7650-049D-6E9D-7213-CD889DFD91EF}"/>
                    </a:ext>
                  </a:extLst>
                </p:cNvPr>
                <p:cNvSpPr txBox="1"/>
                <p:nvPr/>
              </p:nvSpPr>
              <p:spPr>
                <a:xfrm>
                  <a:off x="254920" y="6023183"/>
                  <a:ext cx="715809" cy="54771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algn="ctr">
                    <a:buClr>
                      <a:schemeClr val="dk1"/>
                    </a:buClr>
                    <a:buSzPts val="1600"/>
                  </a:pPr>
                  <a:r>
                    <a:rPr lang="en-US" altLang="ja-JP" sz="1000" dirty="0">
                      <a:solidFill>
                        <a:schemeClr val="dk1"/>
                      </a:solidFill>
                      <a:latin typeface="BIZ UDPゴシック" panose="020B0400000000000000" pitchFamily="50" charset="-128"/>
                      <a:ea typeface="BIZ UDPゴシック" panose="020B0400000000000000" pitchFamily="50" charset="-128"/>
                    </a:rPr>
                    <a:t>2004</a:t>
                  </a:r>
                  <a:r>
                    <a:rPr lang="ja-JP" altLang="en-US" sz="1000" dirty="0">
                      <a:solidFill>
                        <a:schemeClr val="dk1"/>
                      </a:solidFill>
                      <a:latin typeface="BIZ UDPゴシック" panose="020B0400000000000000" pitchFamily="50" charset="-128"/>
                      <a:ea typeface="BIZ UDPゴシック" panose="020B0400000000000000" pitchFamily="50" charset="-128"/>
                    </a:rPr>
                    <a:t>年</a:t>
                  </a:r>
                  <a:endParaRPr lang="en-US" altLang="ja-JP" sz="1000" dirty="0">
                    <a:solidFill>
                      <a:schemeClr val="dk1"/>
                    </a:solidFill>
                    <a:latin typeface="BIZ UDPゴシック" panose="020B0400000000000000" pitchFamily="50" charset="-128"/>
                    <a:ea typeface="BIZ UDPゴシック" panose="020B0400000000000000" pitchFamily="50" charset="-128"/>
                  </a:endParaRPr>
                </a:p>
                <a:p>
                  <a:pPr algn="ctr">
                    <a:buClr>
                      <a:schemeClr val="dk1"/>
                    </a:buClr>
                    <a:buSzPts val="1600"/>
                  </a:pPr>
                  <a:r>
                    <a:rPr lang="en-US" altLang="ja-JP" sz="1100" b="1" dirty="0">
                      <a:solidFill>
                        <a:schemeClr val="dk1"/>
                      </a:solidFill>
                      <a:latin typeface="BIZ UDPゴシック" panose="020B0400000000000000" pitchFamily="50" charset="-128"/>
                      <a:ea typeface="BIZ UDPゴシック" panose="020B0400000000000000" pitchFamily="50" charset="-128"/>
                    </a:rPr>
                    <a:t>130</a:t>
                  </a:r>
                  <a:r>
                    <a:rPr lang="ja-JP" altLang="en-US" sz="1100" b="1" dirty="0">
                      <a:solidFill>
                        <a:schemeClr val="dk1"/>
                      </a:solidFill>
                      <a:latin typeface="BIZ UDPゴシック" panose="020B0400000000000000" pitchFamily="50" charset="-128"/>
                      <a:ea typeface="BIZ UDPゴシック" panose="020B0400000000000000" pitchFamily="50" charset="-128"/>
                    </a:rPr>
                    <a:t>円</a:t>
                  </a:r>
                  <a:endParaRPr lang="en-US" altLang="ja-JP" sz="1100" b="1" dirty="0">
                    <a:solidFill>
                      <a:schemeClr val="dk1"/>
                    </a:solidFill>
                    <a:latin typeface="BIZ UDPゴシック" panose="020B0400000000000000" pitchFamily="50" charset="-128"/>
                    <a:ea typeface="BIZ UDPゴシック" panose="020B0400000000000000" pitchFamily="50" charset="-128"/>
                  </a:endParaRPr>
                </a:p>
              </p:txBody>
            </p:sp>
            <p:sp>
              <p:nvSpPr>
                <p:cNvPr id="245" name="Google Shape;152;p5">
                  <a:extLst>
                    <a:ext uri="{FF2B5EF4-FFF2-40B4-BE49-F238E27FC236}">
                      <a16:creationId xmlns:a16="http://schemas.microsoft.com/office/drawing/2014/main" id="{84BA27FC-605E-BD18-F3FE-CC0489F45889}"/>
                    </a:ext>
                  </a:extLst>
                </p:cNvPr>
                <p:cNvSpPr txBox="1"/>
                <p:nvPr/>
              </p:nvSpPr>
              <p:spPr>
                <a:xfrm>
                  <a:off x="996116" y="6023183"/>
                  <a:ext cx="790804" cy="54771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algn="ctr">
                    <a:buClr>
                      <a:schemeClr val="dk1"/>
                    </a:buClr>
                    <a:buSzPts val="1600"/>
                  </a:pPr>
                  <a:r>
                    <a:rPr lang="en-US" altLang="ja-JP" sz="1000" dirty="0">
                      <a:solidFill>
                        <a:schemeClr val="dk1"/>
                      </a:solidFill>
                      <a:latin typeface="BIZ UDPゴシック" panose="020B0400000000000000" pitchFamily="50" charset="-128"/>
                      <a:ea typeface="BIZ UDPゴシック" panose="020B0400000000000000" pitchFamily="50" charset="-128"/>
                    </a:rPr>
                    <a:t>2024</a:t>
                  </a:r>
                  <a:r>
                    <a:rPr lang="ja-JP" altLang="en-US" sz="1000" dirty="0">
                      <a:solidFill>
                        <a:schemeClr val="dk1"/>
                      </a:solidFill>
                      <a:latin typeface="BIZ UDPゴシック" panose="020B0400000000000000" pitchFamily="50" charset="-128"/>
                      <a:ea typeface="BIZ UDPゴシック" panose="020B0400000000000000" pitchFamily="50" charset="-128"/>
                    </a:rPr>
                    <a:t>年</a:t>
                  </a:r>
                  <a:endParaRPr lang="en-US" altLang="ja-JP" sz="1000" dirty="0">
                    <a:solidFill>
                      <a:schemeClr val="dk1"/>
                    </a:solidFill>
                    <a:latin typeface="BIZ UDPゴシック" panose="020B0400000000000000" pitchFamily="50" charset="-128"/>
                    <a:ea typeface="BIZ UDPゴシック" panose="020B0400000000000000" pitchFamily="50" charset="-128"/>
                  </a:endParaRPr>
                </a:p>
                <a:p>
                  <a:pPr algn="ctr">
                    <a:buClr>
                      <a:schemeClr val="dk1"/>
                    </a:buClr>
                    <a:buSzPts val="1600"/>
                  </a:pPr>
                  <a:r>
                    <a:rPr lang="en-US" altLang="ja-JP" sz="1100" b="1" dirty="0">
                      <a:solidFill>
                        <a:schemeClr val="dk1"/>
                      </a:solidFill>
                      <a:latin typeface="BIZ UDPゴシック" panose="020B0400000000000000" pitchFamily="50" charset="-128"/>
                      <a:ea typeface="BIZ UDPゴシック" panose="020B0400000000000000" pitchFamily="50" charset="-128"/>
                    </a:rPr>
                    <a:t>188</a:t>
                  </a:r>
                  <a:r>
                    <a:rPr lang="ja-JP" altLang="en-US" sz="1100" b="1" dirty="0">
                      <a:solidFill>
                        <a:schemeClr val="dk1"/>
                      </a:solidFill>
                      <a:latin typeface="BIZ UDPゴシック" panose="020B0400000000000000" pitchFamily="50" charset="-128"/>
                      <a:ea typeface="BIZ UDPゴシック" panose="020B0400000000000000" pitchFamily="50" charset="-128"/>
                    </a:rPr>
                    <a:t>円</a:t>
                  </a:r>
                  <a:endParaRPr lang="en-US" altLang="ja-JP" sz="1100" b="1" dirty="0">
                    <a:solidFill>
                      <a:schemeClr val="dk1"/>
                    </a:solidFill>
                    <a:latin typeface="BIZ UDPゴシック" panose="020B0400000000000000" pitchFamily="50" charset="-128"/>
                    <a:ea typeface="BIZ UDPゴシック" panose="020B0400000000000000" pitchFamily="50" charset="-128"/>
                  </a:endParaRPr>
                </a:p>
              </p:txBody>
            </p:sp>
            <p:sp>
              <p:nvSpPr>
                <p:cNvPr id="246" name="矢印: 上向き折線 245">
                  <a:extLst>
                    <a:ext uri="{FF2B5EF4-FFF2-40B4-BE49-F238E27FC236}">
                      <a16:creationId xmlns:a16="http://schemas.microsoft.com/office/drawing/2014/main" id="{349A5935-7B18-E5DD-050C-D1546256BB0C}"/>
                    </a:ext>
                  </a:extLst>
                </p:cNvPr>
                <p:cNvSpPr/>
                <p:nvPr/>
              </p:nvSpPr>
              <p:spPr>
                <a:xfrm>
                  <a:off x="895273" y="6195539"/>
                  <a:ext cx="216557" cy="208118"/>
                </a:xfrm>
                <a:prstGeom prst="bentUpArrow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>
                    <a:latin typeface="BIZ UDPゴシック" panose="020B0400000000000000" pitchFamily="50" charset="-128"/>
                    <a:ea typeface="BIZ UDPゴシック" panose="020B0400000000000000" pitchFamily="50" charset="-128"/>
                  </a:endParaRPr>
                </a:p>
              </p:txBody>
            </p:sp>
          </p:grpSp>
          <p:pic>
            <p:nvPicPr>
              <p:cNvPr id="248" name="図 247">
                <a:extLst>
                  <a:ext uri="{FF2B5EF4-FFF2-40B4-BE49-F238E27FC236}">
                    <a16:creationId xmlns:a16="http://schemas.microsoft.com/office/drawing/2014/main" id="{F152FD55-9949-2C0E-49F7-80564434973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9318040" y="5342178"/>
                <a:ext cx="567438" cy="705920"/>
              </a:xfrm>
              <a:prstGeom prst="rect">
                <a:avLst/>
              </a:prstGeom>
            </p:spPr>
          </p:pic>
        </p:grpSp>
      </p:grp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0AE21C3A-91CC-2CCF-77EC-105CC142DD84}"/>
              </a:ext>
            </a:extLst>
          </p:cNvPr>
          <p:cNvSpPr txBox="1"/>
          <p:nvPr/>
        </p:nvSpPr>
        <p:spPr>
          <a:xfrm>
            <a:off x="6087644" y="4520882"/>
            <a:ext cx="302038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8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(</a:t>
            </a:r>
            <a:r>
              <a:rPr lang="ja-JP" altLang="en-US" sz="8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注</a:t>
            </a:r>
            <a:r>
              <a:rPr lang="en-US" altLang="ja-JP" sz="8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)2024</a:t>
            </a:r>
            <a:r>
              <a:rPr lang="ja-JP" altLang="en-US" sz="8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年分は</a:t>
            </a:r>
            <a:r>
              <a:rPr lang="en-US" altLang="ja-JP" sz="8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1</a:t>
            </a:r>
            <a:r>
              <a:rPr lang="ja-JP" altLang="en-US" sz="8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～</a:t>
            </a:r>
            <a:r>
              <a:rPr lang="en-US" altLang="ja-JP" sz="8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6</a:t>
            </a:r>
            <a:r>
              <a:rPr lang="ja-JP" altLang="en-US" sz="8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月までの平均、小数点以下は四捨五入。</a:t>
            </a:r>
            <a:endParaRPr lang="en-US" altLang="ja-JP" sz="8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8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総務省「小売物価統計調査」を基に独自に計算し作成。</a:t>
            </a:r>
          </a:p>
        </p:txBody>
      </p:sp>
      <p:sp>
        <p:nvSpPr>
          <p:cNvPr id="5" name="フッター プレースホルダー 3">
            <a:extLst>
              <a:ext uri="{FF2B5EF4-FFF2-40B4-BE49-F238E27FC236}">
                <a16:creationId xmlns:a16="http://schemas.microsoft.com/office/drawing/2014/main" id="{8CFD9842-20BA-DB35-EC7C-61D6FEF55982}"/>
              </a:ext>
            </a:extLst>
          </p:cNvPr>
          <p:cNvSpPr txBox="1">
            <a:spLocks/>
          </p:cNvSpPr>
          <p:nvPr/>
        </p:nvSpPr>
        <p:spPr>
          <a:xfrm>
            <a:off x="3316222" y="6454997"/>
            <a:ext cx="3273554" cy="2904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2939" tIns="41458" rIns="82939" bIns="41458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2" b="0" i="0" u="none" strike="noStrike" cap="none">
                <a:solidFill>
                  <a:srgbClr val="888888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7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7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7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7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7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7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7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7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altLang="ja-JP" sz="954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©2025</a:t>
            </a:r>
            <a:r>
              <a:rPr lang="ja-JP" altLang="en-US" sz="954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</a:t>
            </a:r>
            <a:r>
              <a:rPr lang="en-US" altLang="ja-JP" sz="954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kids</a:t>
            </a:r>
            <a:r>
              <a:rPr lang="ja-JP" altLang="en-US" sz="954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</a:t>
            </a:r>
            <a:r>
              <a:rPr lang="en-US" altLang="ja-JP" sz="954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money</a:t>
            </a:r>
            <a:r>
              <a:rPr lang="ja-JP" altLang="en-US" sz="954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</a:t>
            </a:r>
            <a:r>
              <a:rPr lang="en-US" altLang="ja-JP" sz="954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school</a:t>
            </a:r>
            <a:endParaRPr lang="ja-JP" altLang="en-US" sz="954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5">
            <a:extLst>
              <a:ext uri="{FF2B5EF4-FFF2-40B4-BE49-F238E27FC236}">
                <a16:creationId xmlns:a16="http://schemas.microsoft.com/office/drawing/2014/main" id="{4CFC524A-9888-BA59-86D9-56B46262529D}"/>
              </a:ext>
            </a:extLst>
          </p:cNvPr>
          <p:cNvSpPr txBox="1"/>
          <p:nvPr/>
        </p:nvSpPr>
        <p:spPr>
          <a:xfrm>
            <a:off x="6162923" y="6190444"/>
            <a:ext cx="3332479" cy="432170"/>
          </a:xfrm>
          <a:prstGeom prst="rect">
            <a:avLst/>
          </a:prstGeom>
        </p:spPr>
        <p:txBody>
          <a:bodyPr vert="horz" wrap="square" lIns="0" tIns="21590" rIns="0" bIns="0" rtlCol="0">
            <a:spAutoFit/>
          </a:bodyPr>
          <a:lstStyle/>
          <a:p>
            <a:pPr marL="12700">
              <a:spcBef>
                <a:spcPts val="170"/>
              </a:spcBef>
            </a:pPr>
            <a:r>
              <a:rPr lang="ja-JP" altLang="en-US" sz="900" spc="-120" dirty="0">
                <a:latin typeface="MS PGothic"/>
                <a:cs typeface="MS PGothic"/>
              </a:rPr>
              <a:t>出典：</a:t>
            </a:r>
            <a:r>
              <a:rPr sz="900" spc="-120" dirty="0" err="1">
                <a:latin typeface="MS PGothic"/>
                <a:cs typeface="MS PGothic"/>
              </a:rPr>
              <a:t>総務省</a:t>
            </a:r>
            <a:r>
              <a:rPr sz="900" spc="-120" dirty="0">
                <a:latin typeface="MS PGothic"/>
                <a:cs typeface="MS PGothic"/>
              </a:rPr>
              <a:t> </a:t>
            </a:r>
            <a:r>
              <a:rPr sz="900" spc="-120" dirty="0" err="1">
                <a:latin typeface="MS PGothic"/>
                <a:cs typeface="MS PGothic"/>
              </a:rPr>
              <a:t>ふるさと納税ポータルサイト</a:t>
            </a:r>
            <a:r>
              <a:rPr lang="ja-JP" altLang="en-US" sz="900" spc="-120" dirty="0">
                <a:latin typeface="MS PGothic"/>
                <a:cs typeface="MS PGothic"/>
              </a:rPr>
              <a:t>より作成</a:t>
            </a:r>
            <a:endParaRPr lang="en-US" sz="800" spc="80" dirty="0">
              <a:latin typeface="MS PGothic"/>
              <a:cs typeface="MS PGothic"/>
            </a:endParaRPr>
          </a:p>
          <a:p>
            <a:pPr marL="12700">
              <a:spcBef>
                <a:spcPts val="170"/>
              </a:spcBef>
            </a:pPr>
            <a:r>
              <a:rPr lang="en-US" sz="800" dirty="0">
                <a:latin typeface="MS PGothic"/>
                <a:cs typeface="MS PGothic"/>
              </a:rPr>
              <a:t>https://www.soumu.go.jp/main_sosiki/jichi_zeisei/czaisei/czaisei_seido/furusato/mechanism/deduction.html</a:t>
            </a:r>
            <a:endParaRPr sz="800" dirty="0">
              <a:latin typeface="MS PGothic"/>
              <a:cs typeface="MS PGothic"/>
            </a:endParaRPr>
          </a:p>
        </p:txBody>
      </p:sp>
      <p:sp>
        <p:nvSpPr>
          <p:cNvPr id="8" name="Google Shape;311;p11">
            <a:extLst>
              <a:ext uri="{FF2B5EF4-FFF2-40B4-BE49-F238E27FC236}">
                <a16:creationId xmlns:a16="http://schemas.microsoft.com/office/drawing/2014/main" id="{798DB309-2270-231B-781C-EE2AA6547F86}"/>
              </a:ext>
            </a:extLst>
          </p:cNvPr>
          <p:cNvSpPr/>
          <p:nvPr/>
        </p:nvSpPr>
        <p:spPr>
          <a:xfrm>
            <a:off x="1391247" y="214706"/>
            <a:ext cx="7343481" cy="600991"/>
          </a:xfrm>
          <a:prstGeom prst="roundRect">
            <a:avLst>
              <a:gd name="adj" fmla="val 16667"/>
            </a:avLst>
          </a:prstGeom>
          <a:solidFill>
            <a:srgbClr val="F4A169"/>
          </a:solidFill>
          <a:ln>
            <a:noFill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r>
              <a:rPr lang="ja-JP" altLang="en-US" sz="2000" b="1" i="0" dirty="0">
                <a:solidFill>
                  <a:schemeClr val="bg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ふるさと納税とは？</a:t>
            </a:r>
            <a:endParaRPr sz="2000" dirty="0">
              <a:solidFill>
                <a:schemeClr val="bg1"/>
              </a:solidFill>
              <a:latin typeface="BIZ UDPゴシック" panose="020B0400000000000000" pitchFamily="50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0471E81E-6234-F924-2F2E-BAF4A37E6AFA}"/>
              </a:ext>
            </a:extLst>
          </p:cNvPr>
          <p:cNvSpPr txBox="1"/>
          <p:nvPr/>
        </p:nvSpPr>
        <p:spPr>
          <a:xfrm>
            <a:off x="460594" y="919350"/>
            <a:ext cx="9757862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b="1" dirty="0"/>
              <a:t>簡単に言うと、</a:t>
            </a:r>
            <a:endParaRPr lang="en-US" altLang="ja-JP" sz="1600" b="1" dirty="0"/>
          </a:p>
          <a:p>
            <a:r>
              <a:rPr lang="ja-JP" altLang="en-US" sz="1600" b="1" dirty="0">
                <a:highlight>
                  <a:srgbClr val="FFFF00"/>
                </a:highlight>
              </a:rPr>
              <a:t>「応援したい自治体に寄付すると、お礼として特産品がもらえ、さらに税金が控除される」</a:t>
            </a:r>
            <a:r>
              <a:rPr lang="ja-JP" altLang="en-US" sz="1600" b="1" dirty="0"/>
              <a:t>制度</a:t>
            </a:r>
            <a:endParaRPr lang="en-US" altLang="ja-JP" sz="1600" b="1" dirty="0"/>
          </a:p>
          <a:p>
            <a:endParaRPr lang="ja-JP" altLang="en-US" sz="1600" b="1" dirty="0"/>
          </a:p>
          <a:p>
            <a:r>
              <a:rPr lang="ja-JP" altLang="en-US" sz="1600" b="1" dirty="0"/>
              <a:t>例えば</a:t>
            </a:r>
            <a:r>
              <a:rPr lang="en-US" altLang="ja-JP" sz="1600" b="1" dirty="0"/>
              <a:t>…</a:t>
            </a:r>
          </a:p>
          <a:p>
            <a:r>
              <a:rPr lang="en-US" altLang="ja-JP" sz="1600" b="1" dirty="0"/>
              <a:t>✅ 30,000</a:t>
            </a:r>
            <a:r>
              <a:rPr lang="ja-JP" altLang="en-US" sz="1600" b="1" dirty="0"/>
              <a:t>円寄付 → お米やお肉、お魚などの返礼品がもらえる</a:t>
            </a:r>
            <a:br>
              <a:rPr lang="ja-JP" altLang="en-US" sz="1600" b="1" dirty="0"/>
            </a:br>
            <a:r>
              <a:rPr lang="ja-JP" altLang="en-US" sz="1600" b="1" dirty="0"/>
              <a:t>✅ 控除上限内なら、自己負担は実質</a:t>
            </a:r>
            <a:r>
              <a:rPr lang="en-US" altLang="ja-JP" sz="1600" b="1" dirty="0"/>
              <a:t>2,000</a:t>
            </a:r>
            <a:r>
              <a:rPr lang="ja-JP" altLang="en-US" sz="1600" b="1" dirty="0"/>
              <a:t>円だけ！</a:t>
            </a:r>
            <a:br>
              <a:rPr lang="ja-JP" altLang="en-US" sz="1600" b="1" dirty="0"/>
            </a:br>
            <a:r>
              <a:rPr lang="ja-JP" altLang="en-US" sz="1600" b="1" dirty="0"/>
              <a:t>（寄付額 ー </a:t>
            </a:r>
            <a:r>
              <a:rPr lang="en-US" altLang="ja-JP" sz="1600" b="1" dirty="0"/>
              <a:t>2,000</a:t>
            </a:r>
            <a:r>
              <a:rPr lang="ja-JP" altLang="en-US" sz="1600" b="1" dirty="0"/>
              <a:t>円が、翌年の住民税や所得税から引かれる）</a:t>
            </a:r>
          </a:p>
          <a:p>
            <a:r>
              <a:rPr lang="ja-JP" altLang="en-US" sz="1600" b="1" dirty="0"/>
              <a:t>つまり、</a:t>
            </a:r>
            <a:r>
              <a:rPr lang="ja-JP" altLang="en-US" sz="1600" b="1" dirty="0">
                <a:highlight>
                  <a:srgbClr val="FFFF00"/>
                </a:highlight>
              </a:rPr>
              <a:t>「普段払う税金の一部を、自分で使い道を決められる」</a:t>
            </a:r>
            <a:r>
              <a:rPr lang="ja-JP" altLang="en-US" sz="1600" b="1" dirty="0"/>
              <a:t>という仕組みです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37545EA8-BA00-F04A-FDDB-FD706B20CBF3}"/>
              </a:ext>
            </a:extLst>
          </p:cNvPr>
          <p:cNvSpPr/>
          <p:nvPr/>
        </p:nvSpPr>
        <p:spPr>
          <a:xfrm>
            <a:off x="722868" y="3318696"/>
            <a:ext cx="1645920" cy="300472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B9D0F81A-C921-A5AA-78F8-128D37EA24CB}"/>
              </a:ext>
            </a:extLst>
          </p:cNvPr>
          <p:cNvSpPr/>
          <p:nvPr/>
        </p:nvSpPr>
        <p:spPr>
          <a:xfrm>
            <a:off x="3037840" y="3318696"/>
            <a:ext cx="1645920" cy="300472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B9A9692B-1AA2-4FCE-5E5E-56F8B19C40E6}"/>
              </a:ext>
            </a:extLst>
          </p:cNvPr>
          <p:cNvSpPr/>
          <p:nvPr/>
        </p:nvSpPr>
        <p:spPr>
          <a:xfrm>
            <a:off x="3037840" y="5665711"/>
            <a:ext cx="1645920" cy="65771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8F087D3A-F9F3-2521-753C-27AF49C784E7}"/>
              </a:ext>
            </a:extLst>
          </p:cNvPr>
          <p:cNvSpPr/>
          <p:nvPr/>
        </p:nvSpPr>
        <p:spPr>
          <a:xfrm>
            <a:off x="5228761" y="3333195"/>
            <a:ext cx="4266641" cy="68888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B76A71E2-47C9-5987-5EC7-E94080AF4DF8}"/>
              </a:ext>
            </a:extLst>
          </p:cNvPr>
          <p:cNvSpPr/>
          <p:nvPr/>
        </p:nvSpPr>
        <p:spPr>
          <a:xfrm>
            <a:off x="5228761" y="4004701"/>
            <a:ext cx="4266641" cy="163271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D9521F79-8A65-67C1-9709-78A439973CCD}"/>
              </a:ext>
            </a:extLst>
          </p:cNvPr>
          <p:cNvSpPr txBox="1"/>
          <p:nvPr/>
        </p:nvSpPr>
        <p:spPr>
          <a:xfrm>
            <a:off x="914886" y="4372298"/>
            <a:ext cx="126188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/>
              <a:t>ふるさと納税</a:t>
            </a:r>
            <a:endParaRPr kumimoji="1" lang="en-US" altLang="ja-JP" b="1" dirty="0"/>
          </a:p>
          <a:p>
            <a:r>
              <a:rPr kumimoji="1" lang="ja-JP" altLang="en-US" b="1" dirty="0"/>
              <a:t>　寄付額</a:t>
            </a:r>
            <a:endParaRPr kumimoji="1" lang="en-US" altLang="ja-JP" b="1" dirty="0"/>
          </a:p>
          <a:p>
            <a:endParaRPr kumimoji="1" lang="en-US" altLang="ja-JP" dirty="0"/>
          </a:p>
          <a:p>
            <a:r>
              <a:rPr kumimoji="1" lang="ja-JP" altLang="en-US" dirty="0"/>
              <a:t>　例</a:t>
            </a:r>
            <a:r>
              <a:rPr kumimoji="1" lang="en-US" altLang="ja-JP" dirty="0"/>
              <a:t>30,000</a:t>
            </a:r>
            <a:r>
              <a:rPr kumimoji="1" lang="ja-JP" altLang="en-US" dirty="0"/>
              <a:t>円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71C1EF2C-589A-9281-1E18-26E422FDDDA0}"/>
              </a:ext>
            </a:extLst>
          </p:cNvPr>
          <p:cNvSpPr txBox="1"/>
          <p:nvPr/>
        </p:nvSpPr>
        <p:spPr>
          <a:xfrm>
            <a:off x="2368788" y="4079910"/>
            <a:ext cx="558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dirty="0"/>
              <a:t>▶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8CB0C57C-25D7-E88E-427C-24DEBAC5871A}"/>
              </a:ext>
            </a:extLst>
          </p:cNvPr>
          <p:cNvSpPr txBox="1"/>
          <p:nvPr/>
        </p:nvSpPr>
        <p:spPr>
          <a:xfrm>
            <a:off x="4644630" y="4120189"/>
            <a:ext cx="558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dirty="0"/>
              <a:t>▶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916A034E-2768-6EB6-90E7-873DAFD15554}"/>
              </a:ext>
            </a:extLst>
          </p:cNvPr>
          <p:cNvSpPr txBox="1"/>
          <p:nvPr/>
        </p:nvSpPr>
        <p:spPr>
          <a:xfrm>
            <a:off x="3342338" y="5759318"/>
            <a:ext cx="10823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/>
              <a:t>自己負担額</a:t>
            </a:r>
            <a:endParaRPr kumimoji="1" lang="en-US" altLang="ja-JP" b="1" dirty="0"/>
          </a:p>
          <a:p>
            <a:pPr algn="ctr"/>
            <a:r>
              <a:rPr kumimoji="1" lang="en-US" altLang="ja-JP" b="1" dirty="0"/>
              <a:t>2,000</a:t>
            </a:r>
            <a:r>
              <a:rPr kumimoji="1" lang="ja-JP" altLang="en-US" b="1" dirty="0"/>
              <a:t>円</a:t>
            </a:r>
            <a:endParaRPr kumimoji="1" lang="ja-JP" altLang="en-US" dirty="0"/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6398607F-2E72-C385-F45D-439738A677EC}"/>
              </a:ext>
            </a:extLst>
          </p:cNvPr>
          <p:cNvSpPr/>
          <p:nvPr/>
        </p:nvSpPr>
        <p:spPr>
          <a:xfrm>
            <a:off x="5228761" y="3333194"/>
            <a:ext cx="1573120" cy="67150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6C7F1F4D-CD95-CE83-3611-032E83FC163C}"/>
              </a:ext>
            </a:extLst>
          </p:cNvPr>
          <p:cNvSpPr/>
          <p:nvPr/>
        </p:nvSpPr>
        <p:spPr>
          <a:xfrm>
            <a:off x="5228761" y="4001815"/>
            <a:ext cx="1573120" cy="163271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AD8993A2-3846-F31A-B962-34AFE3DB36E3}"/>
              </a:ext>
            </a:extLst>
          </p:cNvPr>
          <p:cNvSpPr txBox="1"/>
          <p:nvPr/>
        </p:nvSpPr>
        <p:spPr>
          <a:xfrm>
            <a:off x="3342338" y="2939843"/>
            <a:ext cx="59405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1440">
              <a:lnSpc>
                <a:spcPct val="100000"/>
              </a:lnSpc>
            </a:pPr>
            <a:r>
              <a:rPr lang="ja-JP" altLang="en-US" sz="1400" b="1" spc="-20">
                <a:solidFill>
                  <a:srgbClr val="FF0000"/>
                </a:solidFill>
                <a:latin typeface="Yu Gothic UI"/>
                <a:cs typeface="Yu Gothic UI"/>
              </a:rPr>
              <a:t>一定限度までは、自己負担</a:t>
            </a:r>
            <a:r>
              <a:rPr lang="en-US" altLang="ja-JP" sz="1400" b="1" spc="-10" dirty="0">
                <a:solidFill>
                  <a:srgbClr val="FF0000"/>
                </a:solidFill>
                <a:latin typeface="Segoe UI"/>
                <a:cs typeface="Segoe UI"/>
              </a:rPr>
              <a:t>2,000</a:t>
            </a:r>
            <a:r>
              <a:rPr lang="ja-JP" altLang="en-US" sz="1400" b="1" spc="-5" dirty="0">
                <a:solidFill>
                  <a:srgbClr val="FF0000"/>
                </a:solidFill>
                <a:latin typeface="Yu Gothic UI"/>
                <a:cs typeface="Yu Gothic UI"/>
              </a:rPr>
              <a:t>円で、返礼品を受け取ることが可能！</a:t>
            </a:r>
            <a:endParaRPr lang="ja-JP" altLang="en-US" sz="1400" dirty="0">
              <a:latin typeface="Yu Gothic UI"/>
              <a:cs typeface="Yu Gothic UI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AA871C0B-7B50-A263-DD6E-1D56AAAE1278}"/>
              </a:ext>
            </a:extLst>
          </p:cNvPr>
          <p:cNvSpPr txBox="1"/>
          <p:nvPr/>
        </p:nvSpPr>
        <p:spPr>
          <a:xfrm>
            <a:off x="3428098" y="4313947"/>
            <a:ext cx="91082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/>
              <a:t>控除額</a:t>
            </a:r>
            <a:endParaRPr kumimoji="1" lang="en-US" altLang="ja-JP" b="1" dirty="0"/>
          </a:p>
          <a:p>
            <a:endParaRPr kumimoji="1" lang="en-US" altLang="ja-JP" dirty="0"/>
          </a:p>
          <a:p>
            <a:r>
              <a:rPr kumimoji="1" lang="en-US" altLang="ja-JP" dirty="0"/>
              <a:t>28,000</a:t>
            </a:r>
            <a:r>
              <a:rPr kumimoji="1" lang="ja-JP" altLang="en-US" dirty="0"/>
              <a:t>円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56B21938-3846-E782-F6FF-D21FECE9D6E0}"/>
              </a:ext>
            </a:extLst>
          </p:cNvPr>
          <p:cNvSpPr txBox="1"/>
          <p:nvPr/>
        </p:nvSpPr>
        <p:spPr>
          <a:xfrm>
            <a:off x="5322634" y="3436032"/>
            <a:ext cx="14157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b="1" dirty="0"/>
              <a:t>所得税からの控除</a:t>
            </a:r>
            <a:endParaRPr kumimoji="1" lang="ja-JP" altLang="en-US" sz="1200" dirty="0"/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74AEEF27-0B60-9279-BFBD-F2F45D37551A}"/>
              </a:ext>
            </a:extLst>
          </p:cNvPr>
          <p:cNvSpPr txBox="1"/>
          <p:nvPr/>
        </p:nvSpPr>
        <p:spPr>
          <a:xfrm>
            <a:off x="5669684" y="3708087"/>
            <a:ext cx="7216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/>
              <a:t>5,600</a:t>
            </a:r>
            <a:r>
              <a:rPr kumimoji="1" lang="ja-JP" altLang="en-US" sz="1200" b="1" dirty="0"/>
              <a:t>円</a:t>
            </a:r>
            <a:endParaRPr kumimoji="1" lang="ja-JP" altLang="en-US" sz="1200" dirty="0"/>
          </a:p>
        </p:txBody>
      </p:sp>
      <p:sp>
        <p:nvSpPr>
          <p:cNvPr id="1024" name="テキスト ボックス 1023">
            <a:extLst>
              <a:ext uri="{FF2B5EF4-FFF2-40B4-BE49-F238E27FC236}">
                <a16:creationId xmlns:a16="http://schemas.microsoft.com/office/drawing/2014/main" id="{78530134-80F3-4A4A-CB1A-7B5973B5EB8A}"/>
              </a:ext>
            </a:extLst>
          </p:cNvPr>
          <p:cNvSpPr txBox="1"/>
          <p:nvPr/>
        </p:nvSpPr>
        <p:spPr>
          <a:xfrm>
            <a:off x="6571619" y="3380406"/>
            <a:ext cx="3059797" cy="5770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</a:pPr>
            <a:r>
              <a:rPr lang="ja-JP" altLang="en-US" sz="1050" spc="75" dirty="0">
                <a:latin typeface="MS PGothic"/>
                <a:cs typeface="MS PGothic"/>
              </a:rPr>
              <a:t>ふるさと納税を行った年の</a:t>
            </a:r>
            <a:endParaRPr lang="en-US" altLang="ja-JP" sz="1050" spc="75" dirty="0">
              <a:latin typeface="MS PGothic"/>
              <a:cs typeface="MS PGothic"/>
            </a:endParaRPr>
          </a:p>
          <a:p>
            <a:pPr algn="ctr">
              <a:lnSpc>
                <a:spcPct val="100000"/>
              </a:lnSpc>
            </a:pPr>
            <a:r>
              <a:rPr lang="ja-JP" altLang="en-US" sz="1050" spc="75" dirty="0">
                <a:latin typeface="MS PGothic"/>
                <a:cs typeface="MS PGothic"/>
              </a:rPr>
              <a:t>所得税から控除</a:t>
            </a:r>
            <a:endParaRPr lang="en-US" altLang="ja-JP" sz="1050" spc="75" dirty="0">
              <a:latin typeface="MS PGothic"/>
              <a:cs typeface="MS PGothic"/>
            </a:endParaRPr>
          </a:p>
          <a:p>
            <a:pPr algn="ctr">
              <a:lnSpc>
                <a:spcPct val="100000"/>
              </a:lnSpc>
            </a:pPr>
            <a:r>
              <a:rPr lang="ja-JP" altLang="en-US" sz="1050" spc="75" dirty="0">
                <a:latin typeface="MS PGothic"/>
                <a:cs typeface="MS PGothic"/>
              </a:rPr>
              <a:t>（</a:t>
            </a:r>
            <a:r>
              <a:rPr lang="en-US" altLang="ja-JP" sz="1050" spc="75" dirty="0">
                <a:latin typeface="Segoe UI"/>
                <a:cs typeface="Segoe UI"/>
              </a:rPr>
              <a:t>30,000</a:t>
            </a:r>
            <a:r>
              <a:rPr lang="ja-JP" altLang="en-US" sz="1050" spc="-5" dirty="0">
                <a:latin typeface="MS PGothic"/>
                <a:cs typeface="MS PGothic"/>
              </a:rPr>
              <a:t>円－</a:t>
            </a:r>
            <a:r>
              <a:rPr lang="en-US" altLang="ja-JP" sz="1050" spc="-10" dirty="0">
                <a:latin typeface="Segoe UI"/>
                <a:cs typeface="Segoe UI"/>
              </a:rPr>
              <a:t>2,000</a:t>
            </a:r>
            <a:r>
              <a:rPr lang="ja-JP" altLang="en-US" sz="1050" spc="140" dirty="0">
                <a:latin typeface="MS PGothic"/>
                <a:cs typeface="MS PGothic"/>
              </a:rPr>
              <a:t>円</a:t>
            </a:r>
            <a:r>
              <a:rPr lang="ja-JP" altLang="en-US" sz="1050" spc="-20" dirty="0">
                <a:latin typeface="MS PGothic"/>
                <a:cs typeface="MS PGothic"/>
              </a:rPr>
              <a:t>）✕</a:t>
            </a:r>
            <a:r>
              <a:rPr lang="en-US" altLang="ja-JP" sz="1050" spc="-20" dirty="0">
                <a:latin typeface="Segoe UI"/>
                <a:cs typeface="Segoe UI"/>
              </a:rPr>
              <a:t>20%</a:t>
            </a:r>
            <a:r>
              <a:rPr lang="ja-JP" altLang="en-US" sz="1050" spc="-10" dirty="0">
                <a:latin typeface="MS PGothic"/>
                <a:cs typeface="MS PGothic"/>
              </a:rPr>
              <a:t>＝</a:t>
            </a:r>
            <a:r>
              <a:rPr lang="en-US" altLang="ja-JP" sz="1050" b="1" spc="-10" dirty="0">
                <a:solidFill>
                  <a:srgbClr val="FF0000"/>
                </a:solidFill>
                <a:latin typeface="Segoe UI"/>
                <a:cs typeface="Segoe UI"/>
              </a:rPr>
              <a:t>5,600</a:t>
            </a:r>
            <a:r>
              <a:rPr lang="ja-JP" altLang="en-US" sz="1050" b="1" spc="-50" dirty="0">
                <a:solidFill>
                  <a:srgbClr val="FF0000"/>
                </a:solidFill>
                <a:latin typeface="Yu Gothic UI"/>
                <a:cs typeface="Yu Gothic UI"/>
              </a:rPr>
              <a:t>円</a:t>
            </a:r>
            <a:endParaRPr lang="ja-JP" altLang="en-US" sz="1050" dirty="0"/>
          </a:p>
        </p:txBody>
      </p:sp>
      <p:sp>
        <p:nvSpPr>
          <p:cNvPr id="1027" name="テキスト ボックス 1026">
            <a:extLst>
              <a:ext uri="{FF2B5EF4-FFF2-40B4-BE49-F238E27FC236}">
                <a16:creationId xmlns:a16="http://schemas.microsoft.com/office/drawing/2014/main" id="{403F975B-37A2-147A-76A4-0A2A70BF362B}"/>
              </a:ext>
            </a:extLst>
          </p:cNvPr>
          <p:cNvSpPr txBox="1"/>
          <p:nvPr/>
        </p:nvSpPr>
        <p:spPr>
          <a:xfrm>
            <a:off x="6373359" y="4577991"/>
            <a:ext cx="331723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35" algn="ctr">
              <a:lnSpc>
                <a:spcPct val="100000"/>
              </a:lnSpc>
              <a:spcBef>
                <a:spcPts val="340"/>
              </a:spcBef>
            </a:pPr>
            <a:r>
              <a:rPr lang="ja-JP" altLang="en-US" sz="1000" b="1" spc="-10" dirty="0">
                <a:latin typeface="Yu Gothic UI"/>
                <a:cs typeface="Yu Gothic UI"/>
              </a:rPr>
              <a:t>住民税の控除額</a:t>
            </a:r>
            <a:r>
              <a:rPr lang="ja-JP" altLang="en-US" sz="1000" b="1" dirty="0">
                <a:latin typeface="Yu Gothic UI"/>
                <a:cs typeface="Yu Gothic UI"/>
              </a:rPr>
              <a:t>（基本分</a:t>
            </a:r>
            <a:r>
              <a:rPr lang="ja-JP" altLang="en-US" sz="1000" b="1" spc="-50" dirty="0">
                <a:latin typeface="Yu Gothic UI"/>
                <a:cs typeface="Yu Gothic UI"/>
              </a:rPr>
              <a:t>）</a:t>
            </a:r>
            <a:endParaRPr lang="ja-JP" altLang="en-US" sz="1000" dirty="0">
              <a:latin typeface="Yu Gothic UI"/>
              <a:cs typeface="Yu Gothic UI"/>
            </a:endParaRPr>
          </a:p>
          <a:p>
            <a:pPr algn="ctr">
              <a:lnSpc>
                <a:spcPct val="100000"/>
              </a:lnSpc>
            </a:pPr>
            <a:r>
              <a:rPr lang="ja-JP" altLang="en-US" sz="1000" spc="75" dirty="0">
                <a:latin typeface="MS PGothic"/>
                <a:cs typeface="MS PGothic"/>
              </a:rPr>
              <a:t>（</a:t>
            </a:r>
            <a:r>
              <a:rPr lang="en-US" altLang="ja-JP" sz="1000" spc="75" dirty="0">
                <a:latin typeface="Segoe UI"/>
                <a:cs typeface="Segoe UI"/>
              </a:rPr>
              <a:t>30,000</a:t>
            </a:r>
            <a:r>
              <a:rPr lang="ja-JP" altLang="en-US" sz="1000" spc="-5" dirty="0">
                <a:latin typeface="MS PGothic"/>
                <a:cs typeface="MS PGothic"/>
              </a:rPr>
              <a:t>円－</a:t>
            </a:r>
            <a:r>
              <a:rPr lang="en-US" altLang="ja-JP" sz="1000" spc="-10" dirty="0">
                <a:latin typeface="Segoe UI"/>
                <a:cs typeface="Segoe UI"/>
              </a:rPr>
              <a:t>2,000</a:t>
            </a:r>
            <a:r>
              <a:rPr lang="ja-JP" altLang="en-US" sz="1000" spc="140" dirty="0">
                <a:latin typeface="MS PGothic"/>
                <a:cs typeface="MS PGothic"/>
              </a:rPr>
              <a:t>円</a:t>
            </a:r>
            <a:r>
              <a:rPr lang="ja-JP" altLang="en-US" sz="1000" spc="-20" dirty="0">
                <a:latin typeface="MS PGothic"/>
                <a:cs typeface="MS PGothic"/>
              </a:rPr>
              <a:t>）✕</a:t>
            </a:r>
            <a:r>
              <a:rPr lang="en-US" altLang="ja-JP" sz="1000" spc="-20" dirty="0">
                <a:latin typeface="Segoe UI"/>
                <a:cs typeface="Segoe UI"/>
              </a:rPr>
              <a:t>10%</a:t>
            </a:r>
            <a:r>
              <a:rPr lang="ja-JP" altLang="en-US" sz="1000" spc="-10" dirty="0">
                <a:latin typeface="MS PGothic"/>
                <a:cs typeface="MS PGothic"/>
              </a:rPr>
              <a:t>＝</a:t>
            </a:r>
            <a:r>
              <a:rPr lang="en-US" altLang="ja-JP" sz="1000" b="1" spc="-10" dirty="0">
                <a:solidFill>
                  <a:srgbClr val="FF0000"/>
                </a:solidFill>
                <a:latin typeface="Segoe UI"/>
                <a:cs typeface="Segoe UI"/>
              </a:rPr>
              <a:t>2,800</a:t>
            </a:r>
            <a:r>
              <a:rPr lang="ja-JP" altLang="en-US" sz="1000" b="1" spc="-50" dirty="0">
                <a:solidFill>
                  <a:srgbClr val="FF0000"/>
                </a:solidFill>
                <a:latin typeface="Yu Gothic UI"/>
                <a:cs typeface="Yu Gothic UI"/>
              </a:rPr>
              <a:t>円</a:t>
            </a:r>
            <a:endParaRPr lang="ja-JP" altLang="en-US" sz="1000" dirty="0"/>
          </a:p>
        </p:txBody>
      </p:sp>
      <p:sp>
        <p:nvSpPr>
          <p:cNvPr id="1029" name="テキスト ボックス 1028">
            <a:extLst>
              <a:ext uri="{FF2B5EF4-FFF2-40B4-BE49-F238E27FC236}">
                <a16:creationId xmlns:a16="http://schemas.microsoft.com/office/drawing/2014/main" id="{A21B193E-52D1-EBAC-F58D-5298083935AA}"/>
              </a:ext>
            </a:extLst>
          </p:cNvPr>
          <p:cNvSpPr txBox="1"/>
          <p:nvPr/>
        </p:nvSpPr>
        <p:spPr>
          <a:xfrm>
            <a:off x="6281991" y="4969143"/>
            <a:ext cx="371826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" algn="ctr">
              <a:lnSpc>
                <a:spcPct val="100000"/>
              </a:lnSpc>
              <a:spcBef>
                <a:spcPts val="340"/>
              </a:spcBef>
            </a:pPr>
            <a:r>
              <a:rPr lang="ja-JP" altLang="en-US" sz="900" b="1" spc="-10" dirty="0">
                <a:latin typeface="Yu Gothic UI"/>
                <a:cs typeface="Yu Gothic UI"/>
              </a:rPr>
              <a:t>住民税の控除額</a:t>
            </a:r>
            <a:r>
              <a:rPr lang="ja-JP" altLang="en-US" sz="900" b="1" dirty="0">
                <a:latin typeface="Yu Gothic UI"/>
                <a:cs typeface="Yu Gothic UI"/>
              </a:rPr>
              <a:t>（特例分</a:t>
            </a:r>
            <a:r>
              <a:rPr lang="ja-JP" altLang="en-US" sz="900" b="1" spc="-50" dirty="0">
                <a:latin typeface="Yu Gothic UI"/>
                <a:cs typeface="Yu Gothic UI"/>
              </a:rPr>
              <a:t>）</a:t>
            </a:r>
            <a:endParaRPr lang="ja-JP" altLang="en-US" sz="900" dirty="0">
              <a:latin typeface="Yu Gothic UI"/>
              <a:cs typeface="Yu Gothic UI"/>
            </a:endParaRPr>
          </a:p>
          <a:p>
            <a:pPr algn="ctr">
              <a:lnSpc>
                <a:spcPct val="100000"/>
              </a:lnSpc>
            </a:pPr>
            <a:r>
              <a:rPr lang="ja-JP" altLang="en-US" sz="900" spc="50" dirty="0">
                <a:latin typeface="MS PGothic"/>
                <a:cs typeface="MS PGothic"/>
              </a:rPr>
              <a:t>（</a:t>
            </a:r>
            <a:r>
              <a:rPr lang="ja-JP" altLang="en-US" sz="900" spc="90" dirty="0">
                <a:latin typeface="MS PGothic"/>
                <a:cs typeface="MS PGothic"/>
              </a:rPr>
              <a:t>所得割額の２割を限度</a:t>
            </a:r>
            <a:r>
              <a:rPr lang="ja-JP" altLang="en-US" sz="900" dirty="0">
                <a:latin typeface="MS PGothic"/>
                <a:cs typeface="MS PGothic"/>
              </a:rPr>
              <a:t>）</a:t>
            </a:r>
          </a:p>
          <a:p>
            <a:pPr algn="ctr">
              <a:lnSpc>
                <a:spcPct val="100000"/>
              </a:lnSpc>
            </a:pPr>
            <a:r>
              <a:rPr lang="ja-JP" altLang="en-US" sz="900" spc="75" dirty="0">
                <a:latin typeface="MS PGothic"/>
                <a:cs typeface="MS PGothic"/>
              </a:rPr>
              <a:t>（</a:t>
            </a:r>
            <a:r>
              <a:rPr lang="en-US" altLang="ja-JP" sz="900" spc="75" dirty="0">
                <a:latin typeface="Segoe UI"/>
                <a:cs typeface="Segoe UI"/>
              </a:rPr>
              <a:t>30,000</a:t>
            </a:r>
            <a:r>
              <a:rPr lang="ja-JP" altLang="en-US" sz="900" spc="-5" dirty="0">
                <a:latin typeface="MS PGothic"/>
                <a:cs typeface="MS PGothic"/>
              </a:rPr>
              <a:t>円－</a:t>
            </a:r>
            <a:r>
              <a:rPr lang="en-US" altLang="ja-JP" sz="900" spc="-10" dirty="0">
                <a:latin typeface="Segoe UI"/>
                <a:cs typeface="Segoe UI"/>
              </a:rPr>
              <a:t>2,000</a:t>
            </a:r>
            <a:r>
              <a:rPr lang="ja-JP" altLang="en-US" sz="900" spc="320" dirty="0">
                <a:latin typeface="MS PGothic"/>
                <a:cs typeface="MS PGothic"/>
              </a:rPr>
              <a:t>円</a:t>
            </a:r>
            <a:r>
              <a:rPr lang="ja-JP" altLang="en-US" sz="900" spc="60" dirty="0">
                <a:latin typeface="MS PGothic"/>
                <a:cs typeface="MS PGothic"/>
              </a:rPr>
              <a:t>）✕（</a:t>
            </a:r>
            <a:r>
              <a:rPr lang="en-US" altLang="ja-JP" sz="900" spc="60" dirty="0">
                <a:latin typeface="Segoe UI"/>
                <a:cs typeface="Segoe UI"/>
              </a:rPr>
              <a:t>100%</a:t>
            </a:r>
            <a:r>
              <a:rPr lang="ja-JP" altLang="en-US" sz="900" spc="60" dirty="0">
                <a:latin typeface="MS PGothic"/>
                <a:cs typeface="MS PGothic"/>
              </a:rPr>
              <a:t>－</a:t>
            </a:r>
            <a:r>
              <a:rPr lang="en-US" altLang="ja-JP" sz="900" spc="60" dirty="0">
                <a:latin typeface="Segoe UI"/>
                <a:cs typeface="Segoe UI"/>
              </a:rPr>
              <a:t>10%</a:t>
            </a:r>
            <a:r>
              <a:rPr lang="ja-JP" altLang="en-US" sz="900" spc="60" dirty="0">
                <a:latin typeface="MS PGothic"/>
                <a:cs typeface="MS PGothic"/>
              </a:rPr>
              <a:t>－</a:t>
            </a:r>
            <a:r>
              <a:rPr lang="en-US" altLang="ja-JP" sz="900" spc="60" dirty="0">
                <a:latin typeface="Segoe UI"/>
                <a:cs typeface="Segoe UI"/>
              </a:rPr>
              <a:t>20%</a:t>
            </a:r>
            <a:r>
              <a:rPr lang="ja-JP" altLang="en-US" sz="900" spc="60" dirty="0">
                <a:latin typeface="MS PGothic"/>
                <a:cs typeface="MS PGothic"/>
              </a:rPr>
              <a:t>）</a:t>
            </a:r>
            <a:endParaRPr lang="en-US" altLang="ja-JP" sz="900" spc="60" dirty="0">
              <a:latin typeface="MS PGothic"/>
              <a:cs typeface="MS PGothic"/>
            </a:endParaRPr>
          </a:p>
          <a:p>
            <a:pPr algn="ctr">
              <a:lnSpc>
                <a:spcPct val="100000"/>
              </a:lnSpc>
            </a:pPr>
            <a:r>
              <a:rPr lang="ja-JP" altLang="en-US" sz="900" spc="-10" dirty="0">
                <a:latin typeface="MS PGothic"/>
                <a:cs typeface="MS PGothic"/>
              </a:rPr>
              <a:t>＝</a:t>
            </a:r>
            <a:r>
              <a:rPr lang="en-US" altLang="ja-JP" sz="900" b="1" spc="-10" dirty="0">
                <a:solidFill>
                  <a:srgbClr val="FF0000"/>
                </a:solidFill>
                <a:latin typeface="Segoe UI"/>
                <a:cs typeface="Segoe UI"/>
              </a:rPr>
              <a:t>19,600</a:t>
            </a:r>
            <a:r>
              <a:rPr lang="ja-JP" altLang="en-US" sz="900" b="1" spc="-50" dirty="0">
                <a:solidFill>
                  <a:srgbClr val="FF0000"/>
                </a:solidFill>
                <a:latin typeface="Yu Gothic UI"/>
                <a:cs typeface="Yu Gothic UI"/>
              </a:rPr>
              <a:t>円</a:t>
            </a:r>
            <a:endParaRPr lang="ja-JP" altLang="en-US" sz="900" dirty="0">
              <a:latin typeface="Yu Gothic UI"/>
              <a:cs typeface="Yu Gothic UI"/>
            </a:endParaRPr>
          </a:p>
        </p:txBody>
      </p:sp>
      <p:sp>
        <p:nvSpPr>
          <p:cNvPr id="1030" name="テキスト ボックス 1029">
            <a:extLst>
              <a:ext uri="{FF2B5EF4-FFF2-40B4-BE49-F238E27FC236}">
                <a16:creationId xmlns:a16="http://schemas.microsoft.com/office/drawing/2014/main" id="{C5598BE2-8120-11EB-D213-68B538A83108}"/>
              </a:ext>
            </a:extLst>
          </p:cNvPr>
          <p:cNvSpPr txBox="1"/>
          <p:nvPr/>
        </p:nvSpPr>
        <p:spPr>
          <a:xfrm>
            <a:off x="5339525" y="4503356"/>
            <a:ext cx="14157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b="1" dirty="0"/>
              <a:t>住民税からの控除</a:t>
            </a:r>
            <a:endParaRPr kumimoji="1" lang="ja-JP" altLang="en-US" sz="1200" dirty="0"/>
          </a:p>
        </p:txBody>
      </p:sp>
      <p:sp>
        <p:nvSpPr>
          <p:cNvPr id="1031" name="テキスト ボックス 1030">
            <a:extLst>
              <a:ext uri="{FF2B5EF4-FFF2-40B4-BE49-F238E27FC236}">
                <a16:creationId xmlns:a16="http://schemas.microsoft.com/office/drawing/2014/main" id="{09C640A7-2E77-EBBD-B023-4514F0C073C1}"/>
              </a:ext>
            </a:extLst>
          </p:cNvPr>
          <p:cNvSpPr txBox="1"/>
          <p:nvPr/>
        </p:nvSpPr>
        <p:spPr>
          <a:xfrm>
            <a:off x="5612005" y="4797994"/>
            <a:ext cx="8066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/>
              <a:t>22,400</a:t>
            </a:r>
            <a:r>
              <a:rPr kumimoji="1" lang="ja-JP" altLang="en-US" sz="1200" b="1" dirty="0"/>
              <a:t>円</a:t>
            </a:r>
            <a:endParaRPr kumimoji="1" lang="ja-JP" altLang="en-US" sz="1200" dirty="0"/>
          </a:p>
        </p:txBody>
      </p:sp>
      <p:sp>
        <p:nvSpPr>
          <p:cNvPr id="1032" name="テキスト ボックス 1031">
            <a:extLst>
              <a:ext uri="{FF2B5EF4-FFF2-40B4-BE49-F238E27FC236}">
                <a16:creationId xmlns:a16="http://schemas.microsoft.com/office/drawing/2014/main" id="{95AF1B56-3F5A-18E4-2693-7AE514695316}"/>
              </a:ext>
            </a:extLst>
          </p:cNvPr>
          <p:cNvSpPr txBox="1"/>
          <p:nvPr/>
        </p:nvSpPr>
        <p:spPr>
          <a:xfrm>
            <a:off x="7020207" y="4120189"/>
            <a:ext cx="25479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b="1" dirty="0"/>
              <a:t>ふるさと納税を行った</a:t>
            </a:r>
            <a:endParaRPr kumimoji="1" lang="en-US" altLang="ja-JP" sz="1200" b="1" dirty="0"/>
          </a:p>
          <a:p>
            <a:r>
              <a:rPr kumimoji="1" lang="ja-JP" altLang="en-US" sz="1200" b="1" dirty="0"/>
              <a:t>翌年度の住民税からの控除</a:t>
            </a:r>
            <a:endParaRPr kumimoji="1"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8805409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6386443" y="6211231"/>
            <a:ext cx="3332479" cy="432170"/>
          </a:xfrm>
          <a:prstGeom prst="rect">
            <a:avLst/>
          </a:prstGeom>
        </p:spPr>
        <p:txBody>
          <a:bodyPr vert="horz" wrap="square" lIns="0" tIns="21590" rIns="0" bIns="0" rtlCol="0">
            <a:spAutoFit/>
          </a:bodyPr>
          <a:lstStyle/>
          <a:p>
            <a:pPr marL="12700">
              <a:spcBef>
                <a:spcPts val="170"/>
              </a:spcBef>
            </a:pPr>
            <a:r>
              <a:rPr lang="ja-JP" altLang="en-US" sz="900" spc="-120" dirty="0">
                <a:latin typeface="MS PGothic"/>
                <a:cs typeface="MS PGothic"/>
              </a:rPr>
              <a:t>出典：</a:t>
            </a:r>
            <a:r>
              <a:rPr sz="900" spc="-120" dirty="0" err="1">
                <a:latin typeface="MS PGothic"/>
                <a:cs typeface="MS PGothic"/>
              </a:rPr>
              <a:t>総務省</a:t>
            </a:r>
            <a:r>
              <a:rPr sz="900" spc="-120" dirty="0">
                <a:latin typeface="MS PGothic"/>
                <a:cs typeface="MS PGothic"/>
              </a:rPr>
              <a:t> </a:t>
            </a:r>
            <a:r>
              <a:rPr sz="900" spc="-120" dirty="0" err="1">
                <a:latin typeface="MS PGothic"/>
                <a:cs typeface="MS PGothic"/>
              </a:rPr>
              <a:t>ふるさと納税ポータルサイト</a:t>
            </a:r>
            <a:endParaRPr lang="en-US" sz="800" spc="80" dirty="0">
              <a:latin typeface="MS PGothic"/>
              <a:cs typeface="MS PGothic"/>
            </a:endParaRPr>
          </a:p>
          <a:p>
            <a:pPr marL="12700">
              <a:spcBef>
                <a:spcPts val="170"/>
              </a:spcBef>
            </a:pPr>
            <a:r>
              <a:rPr lang="en-US" sz="800" dirty="0">
                <a:latin typeface="MS PGothic"/>
                <a:cs typeface="MS PGothic"/>
              </a:rPr>
              <a:t>https://www.soumu.go.jp/main_sosiki/jichi_zeisei/czaisei/czaisei_seido/furusato/mechanism/deduction.html</a:t>
            </a:r>
            <a:endParaRPr sz="800" dirty="0">
              <a:latin typeface="MS PGothic"/>
              <a:cs typeface="MS PGothic"/>
            </a:endParaRPr>
          </a:p>
        </p:txBody>
      </p:sp>
      <p:graphicFrame>
        <p:nvGraphicFramePr>
          <p:cNvPr id="3" name="objec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8384999"/>
              </p:ext>
            </p:extLst>
          </p:nvPr>
        </p:nvGraphicFramePr>
        <p:xfrm>
          <a:off x="700183" y="1197845"/>
          <a:ext cx="8702236" cy="479544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366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950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9507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9507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9507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9507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9507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095077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362168">
                <a:tc rowSpan="2">
                  <a:txBody>
                    <a:bodyPr/>
                    <a:lstStyle/>
                    <a:p>
                      <a:pPr algn="ctr"/>
                      <a:r>
                        <a:rPr lang="ja-JP" altLang="en-US" sz="12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ふるさと納税を行う方本人の給与収入</a:t>
                      </a:r>
                      <a:endParaRPr sz="1200" dirty="0"/>
                    </a:p>
                  </a:txBody>
                  <a:tcPr marL="0" marR="0" marT="0" marB="0" anchor="ctr">
                    <a:solidFill>
                      <a:srgbClr val="97F48B"/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85"/>
                        </a:spcBef>
                      </a:pPr>
                      <a:r>
                        <a:rPr sz="1600" spc="-120" dirty="0">
                          <a:latin typeface="MS PGothic"/>
                          <a:cs typeface="MS PGothic"/>
                        </a:rPr>
                        <a:t>ふるさと納税をした者の家族構成</a:t>
                      </a:r>
                      <a:endParaRPr sz="1600" dirty="0">
                        <a:latin typeface="MS PGothic"/>
                        <a:cs typeface="MS PGothic"/>
                      </a:endParaRPr>
                    </a:p>
                  </a:txBody>
                  <a:tcPr marL="0" marR="0" marT="48895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97F48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06077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83845" marR="276860" indent="57785" algn="just">
                        <a:lnSpc>
                          <a:spcPct val="100000"/>
                        </a:lnSpc>
                        <a:spcBef>
                          <a:spcPts val="1270"/>
                        </a:spcBef>
                      </a:pPr>
                      <a:r>
                        <a:rPr sz="1200" spc="-25" dirty="0">
                          <a:latin typeface="MS PGothic"/>
                          <a:cs typeface="MS PGothic"/>
                        </a:rPr>
                        <a:t>独身</a:t>
                      </a:r>
                      <a:r>
                        <a:rPr sz="1200" spc="-145" dirty="0">
                          <a:latin typeface="MS PGothic"/>
                          <a:cs typeface="MS PGothic"/>
                        </a:rPr>
                        <a:t>または</a:t>
                      </a:r>
                      <a:r>
                        <a:rPr sz="1200" spc="-60" dirty="0">
                          <a:latin typeface="MS PGothic"/>
                          <a:cs typeface="MS PGothic"/>
                        </a:rPr>
                        <a:t>共働き</a:t>
                      </a:r>
                      <a:endParaRPr sz="1200">
                        <a:latin typeface="MS PGothic"/>
                        <a:cs typeface="MS PGothic"/>
                      </a:endParaRPr>
                    </a:p>
                  </a:txBody>
                  <a:tcPr marL="0" marR="0" marT="161290" marB="0">
                    <a:lnL w="381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F69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330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200" spc="-25" dirty="0">
                          <a:latin typeface="MS PGothic"/>
                          <a:cs typeface="MS PGothic"/>
                        </a:rPr>
                        <a:t>夫婦</a:t>
                      </a:r>
                      <a:endParaRPr sz="1200">
                        <a:latin typeface="MS PGothic"/>
                        <a:cs typeface="MS PGothic"/>
                      </a:endParaRPr>
                    </a:p>
                  </a:txBody>
                  <a:tcPr marL="0" marR="0" marT="1689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F69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70"/>
                        </a:spcBef>
                      </a:pPr>
                      <a:r>
                        <a:rPr sz="1200" spc="-60" dirty="0">
                          <a:latin typeface="MS PGothic"/>
                          <a:cs typeface="MS PGothic"/>
                        </a:rPr>
                        <a:t>共働き</a:t>
                      </a:r>
                      <a:endParaRPr sz="1200">
                        <a:latin typeface="MS PGothic"/>
                        <a:cs typeface="MS PGothic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200" spc="75" dirty="0">
                          <a:latin typeface="MS PGothic"/>
                          <a:cs typeface="MS PGothic"/>
                        </a:rPr>
                        <a:t>＋子１人</a:t>
                      </a:r>
                      <a:endParaRPr sz="1200">
                        <a:latin typeface="MS PGothic"/>
                        <a:cs typeface="MS PGothic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200" spc="150" dirty="0">
                          <a:latin typeface="MS PGothic"/>
                          <a:cs typeface="MS PGothic"/>
                        </a:rPr>
                        <a:t>（</a:t>
                      </a:r>
                      <a:r>
                        <a:rPr sz="1200" spc="300" dirty="0">
                          <a:latin typeface="MS PGothic"/>
                          <a:cs typeface="MS PGothic"/>
                        </a:rPr>
                        <a:t>高校生</a:t>
                      </a:r>
                      <a:r>
                        <a:rPr sz="1200" spc="100" dirty="0">
                          <a:latin typeface="MS PGothic"/>
                          <a:cs typeface="MS PGothic"/>
                        </a:rPr>
                        <a:t>）</a:t>
                      </a:r>
                      <a:endParaRPr sz="1200">
                        <a:latin typeface="MS PGothic"/>
                        <a:cs typeface="MS PGothic"/>
                      </a:endParaRPr>
                    </a:p>
                  </a:txBody>
                  <a:tcPr marL="0" marR="0" marT="1612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F69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70"/>
                        </a:spcBef>
                      </a:pPr>
                      <a:r>
                        <a:rPr sz="1200" spc="-60" dirty="0">
                          <a:latin typeface="MS PGothic"/>
                          <a:cs typeface="MS PGothic"/>
                        </a:rPr>
                        <a:t>共働き</a:t>
                      </a:r>
                      <a:endParaRPr sz="1200">
                        <a:latin typeface="MS PGothic"/>
                        <a:cs typeface="MS PGothic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1200" spc="75" dirty="0">
                          <a:latin typeface="MS PGothic"/>
                          <a:cs typeface="MS PGothic"/>
                        </a:rPr>
                        <a:t>＋子１人</a:t>
                      </a:r>
                      <a:endParaRPr sz="1200">
                        <a:latin typeface="MS PGothic"/>
                        <a:cs typeface="MS PGothic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1200" spc="150" dirty="0">
                          <a:latin typeface="MS PGothic"/>
                          <a:cs typeface="MS PGothic"/>
                        </a:rPr>
                        <a:t>（</a:t>
                      </a:r>
                      <a:r>
                        <a:rPr sz="1200" spc="300" dirty="0">
                          <a:latin typeface="MS PGothic"/>
                          <a:cs typeface="MS PGothic"/>
                        </a:rPr>
                        <a:t>大学生</a:t>
                      </a:r>
                      <a:r>
                        <a:rPr sz="1200" spc="100" dirty="0">
                          <a:latin typeface="MS PGothic"/>
                          <a:cs typeface="MS PGothic"/>
                        </a:rPr>
                        <a:t>）</a:t>
                      </a:r>
                      <a:endParaRPr sz="1200">
                        <a:latin typeface="MS PGothic"/>
                        <a:cs typeface="MS PGothic"/>
                      </a:endParaRPr>
                    </a:p>
                  </a:txBody>
                  <a:tcPr marL="0" marR="0" marT="1612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F69D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270"/>
                        </a:spcBef>
                      </a:pPr>
                      <a:r>
                        <a:rPr sz="1200" spc="-25" dirty="0">
                          <a:latin typeface="MS PGothic"/>
                          <a:cs typeface="MS PGothic"/>
                        </a:rPr>
                        <a:t>夫婦</a:t>
                      </a:r>
                      <a:endParaRPr sz="1200">
                        <a:latin typeface="MS PGothic"/>
                        <a:cs typeface="MS PGothic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1200" spc="75" dirty="0">
                          <a:latin typeface="MS PGothic"/>
                          <a:cs typeface="MS PGothic"/>
                        </a:rPr>
                        <a:t>＋子１人</a:t>
                      </a:r>
                      <a:endParaRPr sz="1200">
                        <a:latin typeface="MS PGothic"/>
                        <a:cs typeface="MS PGothic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1200" spc="150" dirty="0">
                          <a:latin typeface="MS PGothic"/>
                          <a:cs typeface="MS PGothic"/>
                        </a:rPr>
                        <a:t>（</a:t>
                      </a:r>
                      <a:r>
                        <a:rPr sz="1200" spc="300" dirty="0">
                          <a:latin typeface="MS PGothic"/>
                          <a:cs typeface="MS PGothic"/>
                        </a:rPr>
                        <a:t>高校生</a:t>
                      </a:r>
                      <a:r>
                        <a:rPr sz="1200" spc="100" dirty="0">
                          <a:latin typeface="MS PGothic"/>
                          <a:cs typeface="MS PGothic"/>
                        </a:rPr>
                        <a:t>）</a:t>
                      </a:r>
                      <a:endParaRPr sz="1200">
                        <a:latin typeface="MS PGothic"/>
                        <a:cs typeface="MS PGothic"/>
                      </a:endParaRPr>
                    </a:p>
                  </a:txBody>
                  <a:tcPr marL="0" marR="0" marT="1612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F69D"/>
                    </a:solidFill>
                  </a:tcPr>
                </a:tc>
                <a:tc>
                  <a:txBody>
                    <a:bodyPr/>
                    <a:lstStyle/>
                    <a:p>
                      <a:pPr marL="284480">
                        <a:lnSpc>
                          <a:spcPct val="100000"/>
                        </a:lnSpc>
                        <a:spcBef>
                          <a:spcPts val="550"/>
                        </a:spcBef>
                      </a:pPr>
                      <a:r>
                        <a:rPr sz="1200" spc="-60" dirty="0">
                          <a:latin typeface="MS PGothic"/>
                          <a:cs typeface="MS PGothic"/>
                        </a:rPr>
                        <a:t>共働き</a:t>
                      </a:r>
                      <a:endParaRPr sz="1200">
                        <a:latin typeface="MS PGothic"/>
                        <a:cs typeface="MS PGothic"/>
                      </a:endParaRPr>
                    </a:p>
                    <a:p>
                      <a:pPr marL="189865">
                        <a:lnSpc>
                          <a:spcPct val="100000"/>
                        </a:lnSpc>
                      </a:pPr>
                      <a:r>
                        <a:rPr sz="1200" spc="75" dirty="0">
                          <a:latin typeface="MS PGothic"/>
                          <a:cs typeface="MS PGothic"/>
                        </a:rPr>
                        <a:t>＋子２人</a:t>
                      </a:r>
                      <a:endParaRPr sz="1200">
                        <a:latin typeface="MS PGothic"/>
                        <a:cs typeface="MS PGothic"/>
                      </a:endParaRPr>
                    </a:p>
                    <a:p>
                      <a:pPr marL="189865" marR="133350" indent="-48260">
                        <a:lnSpc>
                          <a:spcPts val="1420"/>
                        </a:lnSpc>
                        <a:spcBef>
                          <a:spcPts val="85"/>
                        </a:spcBef>
                      </a:pPr>
                      <a:r>
                        <a:rPr sz="1200" dirty="0">
                          <a:latin typeface="MS PGothic"/>
                          <a:cs typeface="MS PGothic"/>
                        </a:rPr>
                        <a:t>（</a:t>
                      </a:r>
                      <a:r>
                        <a:rPr sz="1200" spc="75" dirty="0">
                          <a:latin typeface="MS PGothic"/>
                          <a:cs typeface="MS PGothic"/>
                        </a:rPr>
                        <a:t>大学生と</a:t>
                      </a:r>
                      <a:r>
                        <a:rPr sz="1200" spc="165" dirty="0">
                          <a:latin typeface="MS PGothic"/>
                          <a:cs typeface="MS PGothic"/>
                        </a:rPr>
                        <a:t>高校生</a:t>
                      </a:r>
                      <a:r>
                        <a:rPr sz="1200" spc="30" dirty="0">
                          <a:latin typeface="MS PGothic"/>
                          <a:cs typeface="MS PGothic"/>
                        </a:rPr>
                        <a:t>）</a:t>
                      </a:r>
                      <a:endParaRPr sz="1200">
                        <a:latin typeface="MS PGothic"/>
                        <a:cs typeface="MS PGothic"/>
                      </a:endParaRPr>
                    </a:p>
                  </a:txBody>
                  <a:tcPr marL="0" marR="0" marT="6985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F69D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550"/>
                        </a:spcBef>
                      </a:pPr>
                      <a:r>
                        <a:rPr sz="1200" spc="-25" dirty="0">
                          <a:latin typeface="MS PGothic"/>
                          <a:cs typeface="MS PGothic"/>
                        </a:rPr>
                        <a:t>夫婦</a:t>
                      </a:r>
                      <a:endParaRPr sz="1200">
                        <a:latin typeface="MS PGothic"/>
                        <a:cs typeface="MS PGothic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1200" spc="75" dirty="0">
                          <a:latin typeface="MS PGothic"/>
                          <a:cs typeface="MS PGothic"/>
                        </a:rPr>
                        <a:t>＋子２人</a:t>
                      </a:r>
                      <a:endParaRPr sz="1200">
                        <a:latin typeface="MS PGothic"/>
                        <a:cs typeface="MS PGothic"/>
                      </a:endParaRPr>
                    </a:p>
                    <a:p>
                      <a:pPr marL="142240" marR="133350" algn="ctr">
                        <a:lnSpc>
                          <a:spcPts val="1420"/>
                        </a:lnSpc>
                        <a:spcBef>
                          <a:spcPts val="85"/>
                        </a:spcBef>
                      </a:pPr>
                      <a:r>
                        <a:rPr sz="1200" dirty="0">
                          <a:latin typeface="MS PGothic"/>
                          <a:cs typeface="MS PGothic"/>
                        </a:rPr>
                        <a:t>（</a:t>
                      </a:r>
                      <a:r>
                        <a:rPr sz="1200" spc="75" dirty="0">
                          <a:latin typeface="MS PGothic"/>
                          <a:cs typeface="MS PGothic"/>
                        </a:rPr>
                        <a:t>大学生と</a:t>
                      </a:r>
                      <a:r>
                        <a:rPr sz="1200" spc="165" dirty="0">
                          <a:latin typeface="MS PGothic"/>
                          <a:cs typeface="MS PGothic"/>
                        </a:rPr>
                        <a:t>高校生</a:t>
                      </a:r>
                      <a:r>
                        <a:rPr sz="1200" spc="30" dirty="0">
                          <a:latin typeface="MS PGothic"/>
                          <a:cs typeface="MS PGothic"/>
                        </a:rPr>
                        <a:t>）</a:t>
                      </a:r>
                      <a:endParaRPr sz="1200">
                        <a:latin typeface="MS PGothic"/>
                        <a:cs typeface="MS PGothic"/>
                      </a:endParaRPr>
                    </a:p>
                  </a:txBody>
                  <a:tcPr marL="0" marR="0" marT="6985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F69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38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b="0" i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300</a:t>
                      </a:r>
                      <a:r>
                        <a:rPr lang="ja-JP" altLang="en-US" b="0" i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万円</a:t>
                      </a:r>
                    </a:p>
                  </a:txBody>
                  <a:tcPr marL="106680" marR="106680" marT="6096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b="0" i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28,000</a:t>
                      </a:r>
                    </a:p>
                  </a:txBody>
                  <a:tcPr marL="106680" marR="106680" marT="6096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FCE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b="0" i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19,000</a:t>
                      </a:r>
                    </a:p>
                  </a:txBody>
                  <a:tcPr marL="106680" marR="106680" marT="6096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FCE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b="0" i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19,000</a:t>
                      </a:r>
                    </a:p>
                  </a:txBody>
                  <a:tcPr marL="106680" marR="106680" marT="6096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FCE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b="0" i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15,000</a:t>
                      </a:r>
                    </a:p>
                  </a:txBody>
                  <a:tcPr marL="106680" marR="106680" marT="6096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FCE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b="0" i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11,000</a:t>
                      </a:r>
                    </a:p>
                  </a:txBody>
                  <a:tcPr marL="106680" marR="106680" marT="6096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FCE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b="0" i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7,000</a:t>
                      </a:r>
                    </a:p>
                  </a:txBody>
                  <a:tcPr marL="106680" marR="106680" marT="6096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FCE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b="0" i="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-</a:t>
                      </a:r>
                    </a:p>
                  </a:txBody>
                  <a:tcPr marL="106680" marR="106680" marT="6096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FC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38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b="0" i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400</a:t>
                      </a:r>
                      <a:r>
                        <a:rPr lang="ja-JP" altLang="en-US" b="0" i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万円</a:t>
                      </a:r>
                    </a:p>
                  </a:txBody>
                  <a:tcPr marL="106680" marR="106680" marT="6096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b="0" i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42,000</a:t>
                      </a:r>
                    </a:p>
                  </a:txBody>
                  <a:tcPr marL="106680" marR="106680" marT="6096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FA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b="0" i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33,000</a:t>
                      </a:r>
                    </a:p>
                  </a:txBody>
                  <a:tcPr marL="106680" marR="106680" marT="6096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FA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b="0" i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33,000</a:t>
                      </a:r>
                    </a:p>
                  </a:txBody>
                  <a:tcPr marL="106680" marR="106680" marT="6096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FA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b="0" i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29,000</a:t>
                      </a:r>
                    </a:p>
                  </a:txBody>
                  <a:tcPr marL="106680" marR="106680" marT="6096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FA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b="0" i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25,000</a:t>
                      </a:r>
                    </a:p>
                  </a:txBody>
                  <a:tcPr marL="106680" marR="106680" marT="6096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FA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b="0" i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21,000</a:t>
                      </a:r>
                    </a:p>
                  </a:txBody>
                  <a:tcPr marL="106680" marR="106680" marT="6096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FA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b="0" i="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12,000</a:t>
                      </a:r>
                    </a:p>
                  </a:txBody>
                  <a:tcPr marL="106680" marR="106680" marT="6096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FA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8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b="0" i="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500</a:t>
                      </a:r>
                      <a:r>
                        <a:rPr lang="ja-JP" altLang="en-US" b="0" i="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万円</a:t>
                      </a:r>
                    </a:p>
                  </a:txBody>
                  <a:tcPr marL="106680" marR="106680" marT="6096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b="0" i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61,000</a:t>
                      </a:r>
                    </a:p>
                  </a:txBody>
                  <a:tcPr marL="106680" marR="106680" marT="6096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FCE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b="0" i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49,000</a:t>
                      </a:r>
                    </a:p>
                  </a:txBody>
                  <a:tcPr marL="106680" marR="106680" marT="6096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FCE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b="0" i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49,000</a:t>
                      </a:r>
                    </a:p>
                  </a:txBody>
                  <a:tcPr marL="106680" marR="106680" marT="6096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FCE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b="0" i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44,000</a:t>
                      </a:r>
                    </a:p>
                  </a:txBody>
                  <a:tcPr marL="106680" marR="106680" marT="6096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FCE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b="0" i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40,000</a:t>
                      </a:r>
                    </a:p>
                  </a:txBody>
                  <a:tcPr marL="106680" marR="106680" marT="6096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FCE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b="0" i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36,000</a:t>
                      </a:r>
                    </a:p>
                  </a:txBody>
                  <a:tcPr marL="106680" marR="106680" marT="6096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FCE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b="0" i="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28,000</a:t>
                      </a:r>
                    </a:p>
                  </a:txBody>
                  <a:tcPr marL="106680" marR="106680" marT="6096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FC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38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b="0" i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600</a:t>
                      </a:r>
                      <a:r>
                        <a:rPr lang="ja-JP" altLang="en-US" b="0" i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万円</a:t>
                      </a:r>
                    </a:p>
                  </a:txBody>
                  <a:tcPr marL="106680" marR="106680" marT="6096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b="0" i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77,000</a:t>
                      </a:r>
                    </a:p>
                  </a:txBody>
                  <a:tcPr marL="106680" marR="106680" marT="6096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FA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b="0" i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69,000</a:t>
                      </a:r>
                    </a:p>
                  </a:txBody>
                  <a:tcPr marL="106680" marR="106680" marT="6096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FA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b="0" i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69,000</a:t>
                      </a:r>
                    </a:p>
                  </a:txBody>
                  <a:tcPr marL="106680" marR="106680" marT="6096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FA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b="0" i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66,000</a:t>
                      </a:r>
                    </a:p>
                  </a:txBody>
                  <a:tcPr marL="106680" marR="106680" marT="6096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FA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b="0" i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60,000</a:t>
                      </a:r>
                    </a:p>
                  </a:txBody>
                  <a:tcPr marL="106680" marR="106680" marT="6096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FA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b="0" i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57,000</a:t>
                      </a:r>
                    </a:p>
                  </a:txBody>
                  <a:tcPr marL="106680" marR="106680" marT="6096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FA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b="0" i="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43,000</a:t>
                      </a:r>
                    </a:p>
                  </a:txBody>
                  <a:tcPr marL="106680" marR="106680" marT="6096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FA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038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b="0" i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800</a:t>
                      </a:r>
                      <a:r>
                        <a:rPr lang="ja-JP" altLang="en-US" b="0" i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万円</a:t>
                      </a:r>
                    </a:p>
                  </a:txBody>
                  <a:tcPr marL="106680" marR="106680" marT="6096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b="0" i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129,000</a:t>
                      </a:r>
                    </a:p>
                  </a:txBody>
                  <a:tcPr marL="106680" marR="106680" marT="6096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FCE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b="0" i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120,000</a:t>
                      </a:r>
                    </a:p>
                  </a:txBody>
                  <a:tcPr marL="106680" marR="106680" marT="6096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FCE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b="0" i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120,000</a:t>
                      </a:r>
                    </a:p>
                  </a:txBody>
                  <a:tcPr marL="106680" marR="106680" marT="6096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FCE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b="0" i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116,000</a:t>
                      </a:r>
                    </a:p>
                  </a:txBody>
                  <a:tcPr marL="106680" marR="106680" marT="6096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FCE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b="0" i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110,000</a:t>
                      </a:r>
                    </a:p>
                  </a:txBody>
                  <a:tcPr marL="106680" marR="106680" marT="6096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FCE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b="0" i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107,000</a:t>
                      </a:r>
                    </a:p>
                  </a:txBody>
                  <a:tcPr marL="106680" marR="106680" marT="6096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FCE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b="0" i="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85,000</a:t>
                      </a:r>
                    </a:p>
                  </a:txBody>
                  <a:tcPr marL="106680" marR="106680" marT="6096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FC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038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b="0" i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</a:t>
                      </a:r>
                      <a:r>
                        <a:rPr lang="ja-JP" altLang="en-US" b="0" i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万円</a:t>
                      </a:r>
                    </a:p>
                  </a:txBody>
                  <a:tcPr marL="106680" marR="106680" marT="6096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b="0" i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180,000</a:t>
                      </a:r>
                    </a:p>
                  </a:txBody>
                  <a:tcPr marL="106680" marR="106680" marT="6096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FA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b="0" i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171,000</a:t>
                      </a:r>
                    </a:p>
                  </a:txBody>
                  <a:tcPr marL="106680" marR="106680" marT="6096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FA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b="0" i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166,000</a:t>
                      </a:r>
                    </a:p>
                  </a:txBody>
                  <a:tcPr marL="106680" marR="106680" marT="6096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FA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b="0" i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163,000</a:t>
                      </a:r>
                    </a:p>
                  </a:txBody>
                  <a:tcPr marL="106680" marR="106680" marT="6096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FA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b="0" i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157,000</a:t>
                      </a:r>
                    </a:p>
                  </a:txBody>
                  <a:tcPr marL="106680" marR="106680" marT="6096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FA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b="0" i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153,000</a:t>
                      </a:r>
                    </a:p>
                  </a:txBody>
                  <a:tcPr marL="106680" marR="106680" marT="6096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FA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b="0" i="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144,000</a:t>
                      </a:r>
                    </a:p>
                  </a:txBody>
                  <a:tcPr marL="106680" marR="106680" marT="6096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FA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038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b="0" i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2000</a:t>
                      </a:r>
                      <a:r>
                        <a:rPr lang="ja-JP" altLang="en-US" b="0" i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万円</a:t>
                      </a:r>
                    </a:p>
                  </a:txBody>
                  <a:tcPr marL="106680" marR="106680" marT="6096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b="0" i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569,000</a:t>
                      </a:r>
                    </a:p>
                  </a:txBody>
                  <a:tcPr marL="106680" marR="106680" marT="6096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EFCE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b="0" i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569,000</a:t>
                      </a:r>
                    </a:p>
                  </a:txBody>
                  <a:tcPr marL="106680" marR="106680" marT="6096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EFCE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b="0" i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552,000</a:t>
                      </a:r>
                    </a:p>
                  </a:txBody>
                  <a:tcPr marL="106680" marR="106680" marT="6096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EFCE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b="0" i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548,000</a:t>
                      </a:r>
                    </a:p>
                  </a:txBody>
                  <a:tcPr marL="106680" marR="106680" marT="6096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EFCE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b="0" i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552,000</a:t>
                      </a:r>
                    </a:p>
                  </a:txBody>
                  <a:tcPr marL="106680" marR="106680" marT="6096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EFCE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b="0" i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536,000</a:t>
                      </a:r>
                    </a:p>
                  </a:txBody>
                  <a:tcPr marL="106680" marR="106680" marT="6096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EFCE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b="0" i="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536,000</a:t>
                      </a:r>
                    </a:p>
                  </a:txBody>
                  <a:tcPr marL="106680" marR="106680" marT="6096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EFC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7" name="Google Shape;311;p11">
            <a:extLst>
              <a:ext uri="{FF2B5EF4-FFF2-40B4-BE49-F238E27FC236}">
                <a16:creationId xmlns:a16="http://schemas.microsoft.com/office/drawing/2014/main" id="{099FEDFC-8447-EB21-44CE-F1C74ACB8EC6}"/>
              </a:ext>
            </a:extLst>
          </p:cNvPr>
          <p:cNvSpPr/>
          <p:nvPr/>
        </p:nvSpPr>
        <p:spPr>
          <a:xfrm>
            <a:off x="1472527" y="284173"/>
            <a:ext cx="7343481" cy="600991"/>
          </a:xfrm>
          <a:prstGeom prst="roundRect">
            <a:avLst>
              <a:gd name="adj" fmla="val 16667"/>
            </a:avLst>
          </a:prstGeom>
          <a:solidFill>
            <a:srgbClr val="F4A169"/>
          </a:solidFill>
          <a:ln>
            <a:noFill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r>
              <a:rPr lang="ja-JP" altLang="en-US" sz="2000" b="1" i="0" dirty="0">
                <a:solidFill>
                  <a:schemeClr val="bg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全額控除されるふるさと納税額（年間上限）の目安</a:t>
            </a:r>
            <a:endParaRPr sz="2000" dirty="0">
              <a:solidFill>
                <a:schemeClr val="bg1"/>
              </a:solidFill>
              <a:latin typeface="BIZ UDPゴシック" panose="020B0400000000000000" pitchFamily="50" charset="-12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652</Words>
  <Application>Microsoft Office PowerPoint</Application>
  <PresentationFormat>A4 210 x 297 mm</PresentationFormat>
  <Paragraphs>163</Paragraphs>
  <Slides>3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2" baseType="lpstr">
      <vt:lpstr>BIZ UDPゴシック</vt:lpstr>
      <vt:lpstr>Times New Roman</vt:lpstr>
      <vt:lpstr>Yu Gothic UI</vt:lpstr>
      <vt:lpstr>ＭＳ Ｐゴシック</vt:lpstr>
      <vt:lpstr>メイリオ</vt:lpstr>
      <vt:lpstr>Segoe UI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admin</dc:creator>
  <cp:lastModifiedBy>祐子 藤原</cp:lastModifiedBy>
  <cp:revision>4</cp:revision>
  <dcterms:created xsi:type="dcterms:W3CDTF">2024-10-24T01:58:27Z</dcterms:created>
  <dcterms:modified xsi:type="dcterms:W3CDTF">2025-02-01T06:29:19Z</dcterms:modified>
</cp:coreProperties>
</file>